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78" r:id="rId5"/>
    <p:sldId id="264" r:id="rId6"/>
    <p:sldId id="280" r:id="rId7"/>
    <p:sldId id="265" r:id="rId8"/>
    <p:sldId id="269" r:id="rId9"/>
    <p:sldId id="276" r:id="rId10"/>
    <p:sldId id="277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225"/>
    <a:srgbClr val="F0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rgbClr val="D5CCCB"/>
          </a:solidFill>
        </a:fill>
      </a:tcStyle>
    </a:wholeTbl>
    <a:band2H>
      <a:tcTxStyle/>
      <a:tcStyle>
        <a:tcBdr/>
        <a:fill>
          <a:solidFill>
            <a:srgbClr val="EBE7E7"/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0EBDD"/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1F1F"/>
        </a:fontRef>
        <a:srgbClr val="1F1F1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1F1F"/>
              </a:solidFill>
              <a:prstDash val="solid"/>
              <a:round/>
            </a:ln>
          </a:top>
          <a:bottom>
            <a:ln w="25400" cap="flat">
              <a:solidFill>
                <a:srgbClr val="1F1F1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BDD"/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1F1F"/>
              </a:solidFill>
              <a:prstDash val="solid"/>
              <a:round/>
            </a:ln>
          </a:top>
          <a:bottom>
            <a:ln w="25400" cap="flat">
              <a:solidFill>
                <a:srgbClr val="1F1F1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4" autoAdjust="0"/>
    <p:restoredTop sz="94660"/>
  </p:normalViewPr>
  <p:slideViewPr>
    <p:cSldViewPr snapToGrid="0">
      <p:cViewPr>
        <p:scale>
          <a:sx n="100" d="100"/>
          <a:sy n="100" d="100"/>
        </p:scale>
        <p:origin x="11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20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>
            <a:spLocks noGrp="1"/>
          </p:cNvSpPr>
          <p:nvPr>
            <p:ph type="title"/>
          </p:nvPr>
        </p:nvSpPr>
        <p:spPr>
          <a:xfrm>
            <a:off x="709824" y="1244313"/>
            <a:ext cx="4284302" cy="21312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09824" y="3468387"/>
            <a:ext cx="5031901" cy="430801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/>
          <a:lstStyle>
            <a:lvl1pPr marL="304800" indent="-152400">
              <a:buClrTx/>
              <a:buSzTx/>
              <a:buFontTx/>
              <a:buNone/>
              <a:defRPr sz="1400"/>
            </a:lvl1pPr>
            <a:lvl2pPr marL="304800" indent="304800">
              <a:buClrTx/>
              <a:buSzTx/>
              <a:buFontTx/>
              <a:buNone/>
              <a:defRPr sz="1400"/>
            </a:lvl2pPr>
            <a:lvl3pPr marL="304800" indent="762000">
              <a:buClrTx/>
              <a:buSzTx/>
              <a:buFontTx/>
              <a:buNone/>
              <a:defRPr sz="1400"/>
            </a:lvl3pPr>
            <a:lvl4pPr marL="304800" indent="1219200">
              <a:buClrTx/>
              <a:buSzTx/>
              <a:buFontTx/>
              <a:buNone/>
              <a:defRPr sz="1400"/>
            </a:lvl4pPr>
            <a:lvl5pPr marL="304800" indent="1676400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Google Shape;12;p2"/>
          <p:cNvSpPr>
            <a:spLocks noGrp="1"/>
          </p:cNvSpPr>
          <p:nvPr>
            <p:ph type="pic" sz="half" idx="21"/>
          </p:nvPr>
        </p:nvSpPr>
        <p:spPr>
          <a:xfrm flipH="1">
            <a:off x="5033874" y="217274"/>
            <a:ext cx="3910501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78;p34"/>
          <p:cNvSpPr/>
          <p:nvPr/>
        </p:nvSpPr>
        <p:spPr>
          <a:xfrm flipH="1">
            <a:off x="528774" y="181424"/>
            <a:ext cx="1" cy="48198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71" name="Google Shape;279;p34"/>
          <p:cNvGrpSpPr/>
          <p:nvPr/>
        </p:nvGrpSpPr>
        <p:grpSpPr>
          <a:xfrm>
            <a:off x="8224974" y="2566149"/>
            <a:ext cx="1114801" cy="504726"/>
            <a:chOff x="0" y="0"/>
            <a:chExt cx="1114799" cy="504725"/>
          </a:xfrm>
        </p:grpSpPr>
        <p:sp>
          <p:nvSpPr>
            <p:cNvPr id="368" name="Google Shape;280;p34"/>
            <p:cNvSpPr/>
            <p:nvPr/>
          </p:nvSpPr>
          <p:spPr>
            <a:xfrm rot="16200000">
              <a:off x="443099" y="-443100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Google Shape;281;p34"/>
            <p:cNvSpPr/>
            <p:nvPr/>
          </p:nvSpPr>
          <p:spPr>
            <a:xfrm rot="16200000">
              <a:off x="443099" y="-305037"/>
              <a:ext cx="228601" cy="1114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Google Shape;282;p34"/>
            <p:cNvSpPr/>
            <p:nvPr/>
          </p:nvSpPr>
          <p:spPr>
            <a:xfrm rot="16200000">
              <a:off x="443099" y="-166975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Google Shape;37;p6"/>
          <p:cNvSpPr/>
          <p:nvPr/>
        </p:nvSpPr>
        <p:spPr>
          <a:xfrm flipH="1" flipV="1">
            <a:off x="147775" y="4690995"/>
            <a:ext cx="88203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Google Shape;38;p6"/>
          <p:cNvSpPr/>
          <p:nvPr/>
        </p:nvSpPr>
        <p:spPr>
          <a:xfrm flipH="1">
            <a:off x="8515777" y="1062025"/>
            <a:ext cx="466501" cy="19533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" name="Google Shape;39;p6"/>
          <p:cNvSpPr/>
          <p:nvPr/>
        </p:nvSpPr>
        <p:spPr>
          <a:xfrm flipH="1">
            <a:off x="8722797" y="1062025"/>
            <a:ext cx="466501" cy="19533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2124" y="2161550"/>
            <a:ext cx="2578501" cy="4848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grpSp>
        <p:nvGrpSpPr>
          <p:cNvPr id="131" name="Google Shape;90;p13"/>
          <p:cNvGrpSpPr/>
          <p:nvPr/>
        </p:nvGrpSpPr>
        <p:grpSpPr>
          <a:xfrm>
            <a:off x="3300607" y="4603999"/>
            <a:ext cx="2542501" cy="414376"/>
            <a:chOff x="0" y="0"/>
            <a:chExt cx="2542500" cy="414375"/>
          </a:xfrm>
        </p:grpSpPr>
        <p:sp>
          <p:nvSpPr>
            <p:cNvPr id="128" name="Google Shape;91;p13"/>
            <p:cNvSpPr/>
            <p:nvPr/>
          </p:nvSpPr>
          <p:spPr>
            <a:xfrm>
              <a:off x="-1" y="-1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9" name="Google Shape;92;p13"/>
            <p:cNvSpPr/>
            <p:nvPr/>
          </p:nvSpPr>
          <p:spPr>
            <a:xfrm>
              <a:off x="-1" y="135787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" name="Google Shape;93;p13"/>
            <p:cNvSpPr/>
            <p:nvPr/>
          </p:nvSpPr>
          <p:spPr>
            <a:xfrm>
              <a:off x="-1" y="271574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2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000949" y="2923625"/>
            <a:ext cx="2177401" cy="8622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0" name="Google Shape;151;p22"/>
          <p:cNvSpPr/>
          <p:nvPr/>
        </p:nvSpPr>
        <p:spPr>
          <a:xfrm>
            <a:off x="149124" y="4609824"/>
            <a:ext cx="88365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Google Shape;152;p22"/>
          <p:cNvSpPr/>
          <p:nvPr/>
        </p:nvSpPr>
        <p:spPr>
          <a:xfrm rot="13684249">
            <a:off x="8665119" y="1879400"/>
            <a:ext cx="550425" cy="1286852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2" name="Google Shape;153;p22"/>
          <p:cNvSpPr/>
          <p:nvPr/>
        </p:nvSpPr>
        <p:spPr>
          <a:xfrm rot="13684249">
            <a:off x="8566921" y="1742987"/>
            <a:ext cx="550425" cy="128685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3" name="Google Shape;154;p22"/>
          <p:cNvSpPr/>
          <p:nvPr/>
        </p:nvSpPr>
        <p:spPr>
          <a:xfrm rot="13684249">
            <a:off x="8428996" y="1568037"/>
            <a:ext cx="550425" cy="128685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6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45601" y="2988087"/>
            <a:ext cx="3871202" cy="1607402"/>
          </a:xfrm>
          <a:prstGeom prst="rect">
            <a:avLst/>
          </a:prstGeom>
        </p:spPr>
        <p:txBody>
          <a:bodyPr/>
          <a:lstStyle>
            <a:lvl1pPr marL="304800" indent="-152400">
              <a:buClrTx/>
              <a:buSzTx/>
              <a:buFontTx/>
              <a:buNone/>
            </a:lvl1pPr>
            <a:lvl2pPr marL="304800" indent="304800">
              <a:buClrTx/>
              <a:buSzTx/>
              <a:buFontTx/>
              <a:buNone/>
            </a:lvl2pPr>
            <a:lvl3pPr marL="304800" indent="762000">
              <a:buClrTx/>
              <a:buSzTx/>
              <a:buFontTx/>
              <a:buNone/>
            </a:lvl3pPr>
            <a:lvl4pPr marL="304800" indent="1219200">
              <a:buClrTx/>
              <a:buSzTx/>
              <a:buFontTx/>
              <a:buNone/>
            </a:lvl4pPr>
            <a:lvl5pPr marL="304800" indent="1676400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3" name="Google Shape;173;p25"/>
          <p:cNvSpPr>
            <a:spLocks noGrp="1"/>
          </p:cNvSpPr>
          <p:nvPr>
            <p:ph type="pic" sz="quarter" idx="21"/>
          </p:nvPr>
        </p:nvSpPr>
        <p:spPr>
          <a:xfrm flipH="1">
            <a:off x="5396350" y="1548049"/>
            <a:ext cx="2876401" cy="27981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4" name="Google Shape;174;p25"/>
          <p:cNvSpPr/>
          <p:nvPr/>
        </p:nvSpPr>
        <p:spPr>
          <a:xfrm flipH="1">
            <a:off x="8430775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大標題文字</a:t>
            </a:r>
          </a:p>
        </p:txBody>
      </p:sp>
      <p:sp>
        <p:nvSpPr>
          <p:cNvPr id="29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31588" y="2289874"/>
            <a:ext cx="1711501" cy="5727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6" name="Google Shape;214;p28"/>
          <p:cNvSpPr/>
          <p:nvPr/>
        </p:nvSpPr>
        <p:spPr>
          <a:xfrm flipH="1">
            <a:off x="528774" y="181424"/>
            <a:ext cx="1" cy="48198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00" name="Google Shape;215;p28"/>
          <p:cNvGrpSpPr/>
          <p:nvPr/>
        </p:nvGrpSpPr>
        <p:grpSpPr>
          <a:xfrm>
            <a:off x="8224974" y="2566149"/>
            <a:ext cx="1114801" cy="504726"/>
            <a:chOff x="0" y="0"/>
            <a:chExt cx="1114799" cy="504725"/>
          </a:xfrm>
        </p:grpSpPr>
        <p:sp>
          <p:nvSpPr>
            <p:cNvPr id="297" name="Google Shape;216;p28"/>
            <p:cNvSpPr/>
            <p:nvPr/>
          </p:nvSpPr>
          <p:spPr>
            <a:xfrm rot="16200000">
              <a:off x="443099" y="-443100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8" name="Google Shape;217;p28"/>
            <p:cNvSpPr/>
            <p:nvPr/>
          </p:nvSpPr>
          <p:spPr>
            <a:xfrm rot="16200000">
              <a:off x="443099" y="-305037"/>
              <a:ext cx="228601" cy="1114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" name="Google Shape;218;p28"/>
            <p:cNvSpPr/>
            <p:nvPr/>
          </p:nvSpPr>
          <p:spPr>
            <a:xfrm rot="16200000">
              <a:off x="443099" y="-166975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0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大標題文字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1" cy="5727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0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332100" y="1371899"/>
            <a:ext cx="1821301" cy="447601"/>
          </a:xfrm>
          <a:prstGeom prst="rect">
            <a:avLst/>
          </a:prstGeom>
        </p:spPr>
        <p:txBody>
          <a:bodyPr anchor="ctr"/>
          <a:lstStyle>
            <a:lvl1pPr marL="304800" indent="-152400">
              <a:buClrTx/>
              <a:buSzTx/>
              <a:buFontTx/>
              <a:buNone/>
            </a:lvl1pPr>
            <a:lvl2pPr marL="304800" indent="304800">
              <a:buClrTx/>
              <a:buSzTx/>
              <a:buFontTx/>
              <a:buNone/>
            </a:lvl2pPr>
            <a:lvl3pPr marL="304800" indent="762000">
              <a:buClrTx/>
              <a:buSzTx/>
              <a:buFontTx/>
              <a:buNone/>
            </a:lvl3pPr>
            <a:lvl4pPr marL="304800" indent="1219200">
              <a:buClrTx/>
              <a:buSzTx/>
              <a:buFontTx/>
              <a:buNone/>
            </a:lvl4pPr>
            <a:lvl5pPr marL="304800" indent="1676400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0" name="Google Shape;236;p29"/>
          <p:cNvSpPr/>
          <p:nvPr/>
        </p:nvSpPr>
        <p:spPr>
          <a:xfrm>
            <a:off x="4977100" y="4603999"/>
            <a:ext cx="40482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1" name="Google Shape;237;p29"/>
          <p:cNvSpPr/>
          <p:nvPr/>
        </p:nvSpPr>
        <p:spPr>
          <a:xfrm flipH="1">
            <a:off x="713225" y="1819499"/>
            <a:ext cx="1" cy="194190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73;p33"/>
          <p:cNvSpPr/>
          <p:nvPr/>
        </p:nvSpPr>
        <p:spPr>
          <a:xfrm flipH="1" flipV="1">
            <a:off x="109899" y="595244"/>
            <a:ext cx="88677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8" name="Google Shape;274;p33"/>
          <p:cNvSpPr/>
          <p:nvPr/>
        </p:nvSpPr>
        <p:spPr>
          <a:xfrm>
            <a:off x="3485400" y="419974"/>
            <a:ext cx="2173200" cy="34800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Google Shape;275;p33"/>
          <p:cNvSpPr/>
          <p:nvPr/>
        </p:nvSpPr>
        <p:spPr>
          <a:xfrm flipH="1">
            <a:off x="110049" y="4529070"/>
            <a:ext cx="19143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;p4"/>
          <p:cNvSpPr/>
          <p:nvPr/>
        </p:nvSpPr>
        <p:spPr>
          <a:xfrm>
            <a:off x="205649" y="214650"/>
            <a:ext cx="8732702" cy="4714200"/>
          </a:xfrm>
          <a:prstGeom prst="rect">
            <a:avLst/>
          </a:prstGeom>
          <a:solidFill>
            <a:srgbClr val="F0EBD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719999" y="1215751"/>
            <a:ext cx="7704002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9" r:id="rId3"/>
    <p:sldLayoutId id="2147483660" r:id="rId4"/>
    <p:sldLayoutId id="2147483669" r:id="rId5"/>
    <p:sldLayoutId id="2147483672" r:id="rId6"/>
    <p:sldLayoutId id="2147483675" r:id="rId7"/>
    <p:sldLayoutId id="2147483676" r:id="rId8"/>
    <p:sldLayoutId id="2147483680" r:id="rId9"/>
    <p:sldLayoutId id="2147483681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9pPr>
    </p:titleStyle>
    <p:bodyStyle>
      <a:lvl1pPr marL="457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1pPr>
      <a:lvl2pPr marL="914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2pPr>
      <a:lvl3pPr marL="1371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3pPr>
      <a:lvl4pPr marL="1828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4pPr>
      <a:lvl5pPr marL="22860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5pPr>
      <a:lvl6pPr marL="2743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6pPr>
      <a:lvl7pPr marL="3200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7pPr>
      <a:lvl8pPr marL="3657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8pPr>
      <a:lvl9pPr marL="4114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293;p38"/>
          <p:cNvSpPr txBox="1">
            <a:spLocks noGrp="1"/>
          </p:cNvSpPr>
          <p:nvPr>
            <p:ph type="ctrTitle"/>
          </p:nvPr>
        </p:nvSpPr>
        <p:spPr>
          <a:xfrm>
            <a:off x="749664" y="1011185"/>
            <a:ext cx="4284301" cy="2131201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rPr sz="40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AIPet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>
              <a:defRPr sz="3200" i="1">
                <a:solidFill>
                  <a:schemeClr val="accent1"/>
                </a:solidFill>
              </a:defRPr>
            </a:pPr>
            <a:r>
              <a:rPr sz="28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居家智慧寵物照顧系統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398" name="Google Shape;295;p38" descr="Google Shape;295;p38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8487" r="8489"/>
          <a:stretch>
            <a:fillRect/>
          </a:stretch>
        </p:blipFill>
        <p:spPr>
          <a:xfrm flipH="1">
            <a:off x="5033965" y="217274"/>
            <a:ext cx="3910410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1" y="21600"/>
                </a:ln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1" y="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9" name="Google Shape;296;p38"/>
          <p:cNvSpPr/>
          <p:nvPr/>
        </p:nvSpPr>
        <p:spPr>
          <a:xfrm flipH="1">
            <a:off x="709824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0" name="Google Shape;297;p38"/>
          <p:cNvSpPr/>
          <p:nvPr/>
        </p:nvSpPr>
        <p:spPr>
          <a:xfrm rot="13705774">
            <a:off x="356795" y="-156826"/>
            <a:ext cx="836877" cy="1953407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1" name="Google Shape;298;p38"/>
          <p:cNvSpPr/>
          <p:nvPr/>
        </p:nvSpPr>
        <p:spPr>
          <a:xfrm>
            <a:off x="1368924" y="585475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08" name="Google Shape;299;p38"/>
          <p:cNvGrpSpPr/>
          <p:nvPr/>
        </p:nvGrpSpPr>
        <p:grpSpPr>
          <a:xfrm>
            <a:off x="4391288" y="3101493"/>
            <a:ext cx="361423" cy="347947"/>
            <a:chOff x="28" y="28"/>
            <a:chExt cx="361421" cy="347945"/>
          </a:xfrm>
        </p:grpSpPr>
        <p:sp>
          <p:nvSpPr>
            <p:cNvPr id="402" name="Google Shape;300;p38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3" name="Google Shape;301;p38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4" name="Google Shape;302;p38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5" name="Google Shape;303;p38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6" name="Google Shape;304;p38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7" name="Google Shape;305;p38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11" name="Google Shape;306;p38"/>
          <p:cNvGrpSpPr/>
          <p:nvPr/>
        </p:nvGrpSpPr>
        <p:grpSpPr>
          <a:xfrm>
            <a:off x="301899" y="4495150"/>
            <a:ext cx="324002" cy="324001"/>
            <a:chOff x="0" y="0"/>
            <a:chExt cx="324000" cy="324000"/>
          </a:xfrm>
        </p:grpSpPr>
        <p:sp>
          <p:nvSpPr>
            <p:cNvPr id="409" name="Google Shape;307;p38"/>
            <p:cNvSpPr/>
            <p:nvPr/>
          </p:nvSpPr>
          <p:spPr>
            <a:xfrm>
              <a:off x="-1" y="-1"/>
              <a:ext cx="324001" cy="3240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10" name="Google Shape;308;p38"/>
            <p:cNvSpPr/>
            <p:nvPr/>
          </p:nvSpPr>
          <p:spPr>
            <a:xfrm>
              <a:off x="69069" y="116149"/>
              <a:ext cx="186199" cy="9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8478" y="2711"/>
                  </a:moveTo>
                  <a:cubicBezTo>
                    <a:pt x="20178" y="2806"/>
                    <a:pt x="20776" y="7298"/>
                    <a:pt x="19349" y="9166"/>
                  </a:cubicBezTo>
                  <a:cubicBezTo>
                    <a:pt x="18798" y="9913"/>
                    <a:pt x="18798" y="11599"/>
                    <a:pt x="19349" y="12346"/>
                  </a:cubicBezTo>
                  <a:cubicBezTo>
                    <a:pt x="20498" y="13745"/>
                    <a:pt x="20455" y="17109"/>
                    <a:pt x="19306" y="18420"/>
                  </a:cubicBezTo>
                  <a:cubicBezTo>
                    <a:pt x="19033" y="18728"/>
                    <a:pt x="18744" y="18874"/>
                    <a:pt x="18464" y="18874"/>
                  </a:cubicBezTo>
                  <a:cubicBezTo>
                    <a:pt x="17560" y="18874"/>
                    <a:pt x="16731" y="17402"/>
                    <a:pt x="16731" y="15335"/>
                  </a:cubicBezTo>
                  <a:cubicBezTo>
                    <a:pt x="16731" y="14119"/>
                    <a:pt x="16270" y="13093"/>
                    <a:pt x="15676" y="13093"/>
                  </a:cubicBezTo>
                  <a:lnTo>
                    <a:pt x="5841" y="13093"/>
                  </a:lnTo>
                  <a:cubicBezTo>
                    <a:pt x="5244" y="13093"/>
                    <a:pt x="4739" y="14119"/>
                    <a:pt x="4739" y="15335"/>
                  </a:cubicBezTo>
                  <a:cubicBezTo>
                    <a:pt x="4739" y="17204"/>
                    <a:pt x="3958" y="18794"/>
                    <a:pt x="3036" y="18794"/>
                  </a:cubicBezTo>
                  <a:cubicBezTo>
                    <a:pt x="2118" y="18699"/>
                    <a:pt x="1383" y="17204"/>
                    <a:pt x="1336" y="15431"/>
                  </a:cubicBezTo>
                  <a:cubicBezTo>
                    <a:pt x="1336" y="14119"/>
                    <a:pt x="1660" y="12998"/>
                    <a:pt x="2165" y="12346"/>
                  </a:cubicBezTo>
                  <a:cubicBezTo>
                    <a:pt x="2716" y="11599"/>
                    <a:pt x="2716" y="9913"/>
                    <a:pt x="2165" y="9166"/>
                  </a:cubicBezTo>
                  <a:lnTo>
                    <a:pt x="2165" y="9261"/>
                  </a:lnTo>
                  <a:cubicBezTo>
                    <a:pt x="1660" y="8602"/>
                    <a:pt x="1336" y="7386"/>
                    <a:pt x="1383" y="6169"/>
                  </a:cubicBezTo>
                  <a:cubicBezTo>
                    <a:pt x="1225" y="4184"/>
                    <a:pt x="2143" y="3202"/>
                    <a:pt x="3068" y="3202"/>
                  </a:cubicBezTo>
                  <a:cubicBezTo>
                    <a:pt x="4016" y="3202"/>
                    <a:pt x="4970" y="4235"/>
                    <a:pt x="4783" y="6265"/>
                  </a:cubicBezTo>
                  <a:cubicBezTo>
                    <a:pt x="4783" y="7481"/>
                    <a:pt x="5244" y="8419"/>
                    <a:pt x="5841" y="8419"/>
                  </a:cubicBezTo>
                  <a:lnTo>
                    <a:pt x="15676" y="8419"/>
                  </a:lnTo>
                  <a:cubicBezTo>
                    <a:pt x="16270" y="8419"/>
                    <a:pt x="16778" y="7386"/>
                    <a:pt x="16778" y="6265"/>
                  </a:cubicBezTo>
                  <a:cubicBezTo>
                    <a:pt x="16778" y="4301"/>
                    <a:pt x="17513" y="2711"/>
                    <a:pt x="18478" y="2711"/>
                  </a:cubicBezTo>
                  <a:close/>
                  <a:moveTo>
                    <a:pt x="2993" y="0"/>
                  </a:moveTo>
                  <a:cubicBezTo>
                    <a:pt x="1383" y="95"/>
                    <a:pt x="51" y="2806"/>
                    <a:pt x="4" y="6169"/>
                  </a:cubicBezTo>
                  <a:cubicBezTo>
                    <a:pt x="-43" y="7950"/>
                    <a:pt x="324" y="9635"/>
                    <a:pt x="969" y="10851"/>
                  </a:cubicBezTo>
                  <a:cubicBezTo>
                    <a:pt x="324" y="12060"/>
                    <a:pt x="-43" y="13745"/>
                    <a:pt x="4" y="15526"/>
                  </a:cubicBezTo>
                  <a:cubicBezTo>
                    <a:pt x="76" y="19512"/>
                    <a:pt x="1588" y="21549"/>
                    <a:pt x="3094" y="21549"/>
                  </a:cubicBezTo>
                  <a:cubicBezTo>
                    <a:pt x="4520" y="21549"/>
                    <a:pt x="5939" y="19717"/>
                    <a:pt x="6115" y="15988"/>
                  </a:cubicBezTo>
                  <a:lnTo>
                    <a:pt x="15446" y="15988"/>
                  </a:lnTo>
                  <a:cubicBezTo>
                    <a:pt x="15583" y="19167"/>
                    <a:pt x="16868" y="21600"/>
                    <a:pt x="18478" y="21600"/>
                  </a:cubicBezTo>
                  <a:lnTo>
                    <a:pt x="18525" y="21600"/>
                  </a:lnTo>
                  <a:cubicBezTo>
                    <a:pt x="20178" y="21600"/>
                    <a:pt x="21510" y="18889"/>
                    <a:pt x="21557" y="15526"/>
                  </a:cubicBezTo>
                  <a:cubicBezTo>
                    <a:pt x="21557" y="13745"/>
                    <a:pt x="21190" y="12060"/>
                    <a:pt x="20592" y="10851"/>
                  </a:cubicBezTo>
                  <a:cubicBezTo>
                    <a:pt x="21190" y="9635"/>
                    <a:pt x="21557" y="7950"/>
                    <a:pt x="21557" y="6169"/>
                  </a:cubicBezTo>
                  <a:cubicBezTo>
                    <a:pt x="21510" y="2096"/>
                    <a:pt x="19987" y="7"/>
                    <a:pt x="18464" y="7"/>
                  </a:cubicBezTo>
                  <a:cubicBezTo>
                    <a:pt x="17019" y="7"/>
                    <a:pt x="15579" y="1883"/>
                    <a:pt x="15399" y="5708"/>
                  </a:cubicBezTo>
                  <a:lnTo>
                    <a:pt x="6115" y="5708"/>
                  </a:lnTo>
                  <a:cubicBezTo>
                    <a:pt x="5978" y="2433"/>
                    <a:pt x="4599" y="0"/>
                    <a:pt x="29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12" name="Google Shape;309;p38"/>
          <p:cNvSpPr/>
          <p:nvPr/>
        </p:nvSpPr>
        <p:spPr>
          <a:xfrm>
            <a:off x="4825150" y="1416050"/>
            <a:ext cx="444601" cy="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3" name="Google Shape;310;p38"/>
          <p:cNvSpPr/>
          <p:nvPr/>
        </p:nvSpPr>
        <p:spPr>
          <a:xfrm rot="13705774">
            <a:off x="208570" y="-365401"/>
            <a:ext cx="836877" cy="1953407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61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755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7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8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9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62" name="Google Shape;420;p46"/>
          <p:cNvSpPr txBox="1">
            <a:spLocks noGrp="1"/>
          </p:cNvSpPr>
          <p:nvPr>
            <p:ph type="title"/>
          </p:nvPr>
        </p:nvSpPr>
        <p:spPr>
          <a:xfrm>
            <a:off x="474316" y="412886"/>
            <a:ext cx="8195368" cy="891461"/>
          </a:xfrm>
          <a:prstGeom prst="rect">
            <a:avLst/>
          </a:prstGeom>
        </p:spPr>
        <p:txBody>
          <a:bodyPr/>
          <a:lstStyle>
            <a:lvl1pPr defTabSz="722376">
              <a:defRPr sz="2133"/>
            </a:lvl1pPr>
          </a:lstStyle>
          <a:p>
            <a:r>
              <a:t>全國家犬貓飼養數量最新推估結果</a:t>
            </a:r>
          </a:p>
        </p:txBody>
      </p:sp>
      <p:sp>
        <p:nvSpPr>
          <p:cNvPr id="763" name="https://www.moa.gov.tw/theme_data.php?theme=news&amp;sub_theme=agri&amp;id=9418"/>
          <p:cNvSpPr txBox="1"/>
          <p:nvPr/>
        </p:nvSpPr>
        <p:spPr>
          <a:xfrm>
            <a:off x="935377" y="1251300"/>
            <a:ext cx="64685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https://www.moa.gov.tw/theme_data.php?theme=news&amp;sub_theme=agri&amp;id=9418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390;p44"/>
          <p:cNvSpPr txBox="1">
            <a:spLocks noGrp="1"/>
          </p:cNvSpPr>
          <p:nvPr>
            <p:ph type="title"/>
          </p:nvPr>
        </p:nvSpPr>
        <p:spPr>
          <a:xfrm>
            <a:off x="327557" y="367947"/>
            <a:ext cx="7980886" cy="7594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提案動機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1" name="Google Shape;392;p44"/>
          <p:cNvSpPr txBox="1"/>
          <p:nvPr/>
        </p:nvSpPr>
        <p:spPr>
          <a:xfrm>
            <a:off x="526629" y="3298150"/>
            <a:ext cx="8053428" cy="164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全國犬貓數量已超過 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15 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歲以下孩童數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，寵物逐漸成為家庭核心成員。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根據農業部統計，家貓有將近 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40% 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因器官衰竭死亡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，犬隻前三大死因為癌症、心血管疾病與器官衰竭。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新手飼主缺乏專業知識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，無法辨識疾病早期徵兆，常導致錯過最佳治療時機。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全球寵物產業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市值約為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2,610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億美元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，將在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2027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達到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3,500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億美元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493" name="Google Shape;394;p44"/>
          <p:cNvSpPr/>
          <p:nvPr/>
        </p:nvSpPr>
        <p:spPr>
          <a:xfrm>
            <a:off x="7962924" y="4495150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7" name="Google Shape;398;p44"/>
          <p:cNvSpPr/>
          <p:nvPr/>
        </p:nvSpPr>
        <p:spPr>
          <a:xfrm flipV="1">
            <a:off x="563943" y="3353567"/>
            <a:ext cx="6183221" cy="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3" y="1127423"/>
            <a:ext cx="3149075" cy="212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52;p49"/>
          <p:cNvSpPr txBox="1">
            <a:spLocks noGrp="1"/>
          </p:cNvSpPr>
          <p:nvPr>
            <p:ph type="title"/>
          </p:nvPr>
        </p:nvSpPr>
        <p:spPr>
          <a:xfrm>
            <a:off x="631334" y="347631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提案目的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5EC8F85-AD56-C278-6B44-E519572E8722}"/>
              </a:ext>
            </a:extLst>
          </p:cNvPr>
          <p:cNvGrpSpPr/>
          <p:nvPr/>
        </p:nvGrpSpPr>
        <p:grpSpPr>
          <a:xfrm>
            <a:off x="1416098" y="3461261"/>
            <a:ext cx="1886566" cy="982548"/>
            <a:chOff x="248734" y="1239092"/>
            <a:chExt cx="1714201" cy="862737"/>
          </a:xfrm>
        </p:grpSpPr>
        <p:sp>
          <p:nvSpPr>
            <p:cNvPr id="511" name="Google Shape;557;p49"/>
            <p:cNvSpPr txBox="1"/>
            <p:nvPr/>
          </p:nvSpPr>
          <p:spPr>
            <a:xfrm>
              <a:off x="248734" y="1611003"/>
              <a:ext cx="1714201" cy="4908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886968">
                <a:defRPr sz="1940" b="1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>
                  <a:latin typeface="標楷體" panose="03000509000000000000" pitchFamily="65" charset="-120"/>
                  <a:ea typeface="標楷體" panose="03000509000000000000" pitchFamily="65" charset="-120"/>
                  <a:cs typeface="Calibri" panose="020F0502020204030204" pitchFamily="34" charset="0"/>
                </a:rPr>
                <a:t>AI</a:t>
              </a: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A0651D3-8733-4B72-2FD2-5CA343FF8CD4}"/>
                </a:ext>
              </a:extLst>
            </p:cNvPr>
            <p:cNvGrpSpPr/>
            <p:nvPr/>
          </p:nvGrpSpPr>
          <p:grpSpPr>
            <a:xfrm>
              <a:off x="856101" y="1239092"/>
              <a:ext cx="482401" cy="482401"/>
              <a:chOff x="2246174" y="1305162"/>
              <a:chExt cx="482401" cy="482401"/>
            </a:xfrm>
          </p:grpSpPr>
          <p:sp>
            <p:nvSpPr>
              <p:cNvPr id="500" name="Google Shape;524;p49"/>
              <p:cNvSpPr/>
              <p:nvPr/>
            </p:nvSpPr>
            <p:spPr>
              <a:xfrm>
                <a:off x="2246174" y="1305162"/>
                <a:ext cx="482401" cy="482401"/>
              </a:xfrm>
              <a:prstGeom prst="rect">
                <a:avLst/>
              </a:prstGeom>
              <a:ln>
                <a:solidFill>
                  <a:srgbClr val="DD6341"/>
                </a:solidFill>
              </a:ln>
            </p:spPr>
            <p:txBody>
              <a:bodyPr lIns="0" tIns="0" rIns="0" bIns="0" anchor="ctr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516" name="影像" descr="影像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1178" y="1384761"/>
                <a:ext cx="323204" cy="32320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D6C3B67-9483-3A80-9697-BF3246193CA1}"/>
              </a:ext>
            </a:extLst>
          </p:cNvPr>
          <p:cNvGrpSpPr/>
          <p:nvPr/>
        </p:nvGrpSpPr>
        <p:grpSpPr>
          <a:xfrm>
            <a:off x="416515" y="3462840"/>
            <a:ext cx="1883265" cy="980969"/>
            <a:chOff x="237104" y="2371753"/>
            <a:chExt cx="1711201" cy="861350"/>
          </a:xfrm>
        </p:grpSpPr>
        <p:sp>
          <p:nvSpPr>
            <p:cNvPr id="512" name="Google Shape;558;p49"/>
            <p:cNvSpPr txBox="1"/>
            <p:nvPr/>
          </p:nvSpPr>
          <p:spPr>
            <a:xfrm>
              <a:off x="237104" y="2742277"/>
              <a:ext cx="1711201" cy="4908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749808">
                <a:defRPr sz="1640" b="1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 err="1">
                  <a:latin typeface="標楷體" panose="03000509000000000000" pitchFamily="65" charset="-120"/>
                  <a:ea typeface="標楷體" panose="03000509000000000000" pitchFamily="65" charset="-120"/>
                  <a:cs typeface="Calibri" panose="020F0502020204030204" pitchFamily="34" charset="0"/>
                </a:rPr>
                <a:t>物聯網</a:t>
              </a:r>
              <a:endParaRPr sz="14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endParaRP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270CBFA-D111-2713-C722-A38B95B040B1}"/>
                </a:ext>
              </a:extLst>
            </p:cNvPr>
            <p:cNvGrpSpPr/>
            <p:nvPr/>
          </p:nvGrpSpPr>
          <p:grpSpPr>
            <a:xfrm>
              <a:off x="851505" y="2371753"/>
              <a:ext cx="482401" cy="482401"/>
              <a:chOff x="4330112" y="1305162"/>
              <a:chExt cx="482401" cy="482401"/>
            </a:xfrm>
          </p:grpSpPr>
          <p:sp>
            <p:nvSpPr>
              <p:cNvPr id="501" name="Google Shape;525;p49"/>
              <p:cNvSpPr/>
              <p:nvPr/>
            </p:nvSpPr>
            <p:spPr>
              <a:xfrm>
                <a:off x="4330112" y="1305162"/>
                <a:ext cx="482401" cy="482401"/>
              </a:xfrm>
              <a:prstGeom prst="rect">
                <a:avLst/>
              </a:prstGeom>
              <a:ln>
                <a:solidFill>
                  <a:srgbClr val="DD6341"/>
                </a:solidFill>
              </a:ln>
            </p:spPr>
            <p:txBody>
              <a:bodyPr lIns="0" tIns="0" rIns="0" bIns="0" anchor="ctr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517" name="影像" descr="影像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2264" y="1354185"/>
                <a:ext cx="384356" cy="38435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A06E1DD-5CF4-7417-9014-C28956039CBD}"/>
              </a:ext>
            </a:extLst>
          </p:cNvPr>
          <p:cNvGrpSpPr/>
          <p:nvPr/>
        </p:nvGrpSpPr>
        <p:grpSpPr>
          <a:xfrm>
            <a:off x="2489619" y="3460582"/>
            <a:ext cx="1886566" cy="982550"/>
            <a:chOff x="3672633" y="1239091"/>
            <a:chExt cx="1714201" cy="862738"/>
          </a:xfrm>
        </p:grpSpPr>
        <p:sp>
          <p:nvSpPr>
            <p:cNvPr id="513" name="Google Shape;559;p49"/>
            <p:cNvSpPr txBox="1"/>
            <p:nvPr/>
          </p:nvSpPr>
          <p:spPr>
            <a:xfrm>
              <a:off x="3672633" y="1611003"/>
              <a:ext cx="1714201" cy="4908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749808">
                <a:defRPr sz="1640" b="1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 err="1">
                  <a:latin typeface="標楷體" panose="03000509000000000000" pitchFamily="65" charset="-120"/>
                  <a:ea typeface="標楷體" panose="03000509000000000000" pitchFamily="65" charset="-120"/>
                  <a:cs typeface="Calibri" panose="020F0502020204030204" pitchFamily="34" charset="0"/>
                </a:rPr>
                <a:t>環境數據</a:t>
              </a:r>
              <a:endParaRPr sz="14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C464A06-0EBA-B1D3-50B5-1CBC9DBA2251}"/>
                </a:ext>
              </a:extLst>
            </p:cNvPr>
            <p:cNvGrpSpPr/>
            <p:nvPr/>
          </p:nvGrpSpPr>
          <p:grpSpPr>
            <a:xfrm>
              <a:off x="4288534" y="1239091"/>
              <a:ext cx="482401" cy="482401"/>
              <a:chOff x="6415275" y="1305162"/>
              <a:chExt cx="482401" cy="482401"/>
            </a:xfrm>
          </p:grpSpPr>
          <p:sp>
            <p:nvSpPr>
              <p:cNvPr id="502" name="Google Shape;526;p49"/>
              <p:cNvSpPr/>
              <p:nvPr/>
            </p:nvSpPr>
            <p:spPr>
              <a:xfrm>
                <a:off x="6415275" y="1305162"/>
                <a:ext cx="482401" cy="482401"/>
              </a:xfrm>
              <a:prstGeom prst="rect">
                <a:avLst/>
              </a:prstGeom>
              <a:ln>
                <a:solidFill>
                  <a:srgbClr val="DD6341"/>
                </a:solidFill>
              </a:ln>
            </p:spPr>
            <p:txBody>
              <a:bodyPr lIns="0" tIns="0" rIns="0" bIns="0" anchor="ctr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518" name="影像" descr="影像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298" y="1354185"/>
                <a:ext cx="384355" cy="38435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1BA8263-71A4-6926-522B-E7651AEFF59D}"/>
              </a:ext>
            </a:extLst>
          </p:cNvPr>
          <p:cNvGrpSpPr/>
          <p:nvPr/>
        </p:nvGrpSpPr>
        <p:grpSpPr>
          <a:xfrm>
            <a:off x="4698722" y="3459001"/>
            <a:ext cx="1886566" cy="982550"/>
            <a:chOff x="1630275" y="1239091"/>
            <a:chExt cx="1714201" cy="862738"/>
          </a:xfrm>
        </p:grpSpPr>
        <p:sp>
          <p:nvSpPr>
            <p:cNvPr id="514" name="Google Shape;560;p49"/>
            <p:cNvSpPr txBox="1"/>
            <p:nvPr/>
          </p:nvSpPr>
          <p:spPr>
            <a:xfrm>
              <a:off x="1630275" y="1611003"/>
              <a:ext cx="1714201" cy="4908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749808">
                <a:defRPr sz="1640" b="1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 err="1">
                  <a:latin typeface="標楷體" panose="03000509000000000000" pitchFamily="65" charset="-120"/>
                  <a:ea typeface="標楷體" panose="03000509000000000000" pitchFamily="65" charset="-120"/>
                  <a:cs typeface="Calibri" panose="020F0502020204030204" pitchFamily="34" charset="0"/>
                </a:rPr>
                <a:t>影像監測</a:t>
              </a:r>
              <a:endParaRPr sz="14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4AC4168-759B-99D2-F2FF-DA067215F59D}"/>
                </a:ext>
              </a:extLst>
            </p:cNvPr>
            <p:cNvGrpSpPr/>
            <p:nvPr/>
          </p:nvGrpSpPr>
          <p:grpSpPr>
            <a:xfrm>
              <a:off x="2245899" y="1239091"/>
              <a:ext cx="482401" cy="482401"/>
              <a:chOff x="3354883" y="3088286"/>
              <a:chExt cx="482401" cy="482401"/>
            </a:xfrm>
          </p:grpSpPr>
          <p:sp>
            <p:nvSpPr>
              <p:cNvPr id="503" name="Google Shape;527;p49"/>
              <p:cNvSpPr/>
              <p:nvPr/>
            </p:nvSpPr>
            <p:spPr>
              <a:xfrm>
                <a:off x="3354883" y="3088286"/>
                <a:ext cx="482401" cy="482401"/>
              </a:xfrm>
              <a:prstGeom prst="rect">
                <a:avLst/>
              </a:prstGeom>
              <a:ln>
                <a:solidFill>
                  <a:srgbClr val="DD6341"/>
                </a:solidFill>
              </a:ln>
            </p:spPr>
            <p:txBody>
              <a:bodyPr lIns="0" tIns="0" rIns="0" bIns="0" anchor="ctr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519" name="影像" descr="影像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9311" y="3137309"/>
                <a:ext cx="384356" cy="38435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FCAB713-E64D-2D7E-43FD-DB84AF43C63F}"/>
              </a:ext>
            </a:extLst>
          </p:cNvPr>
          <p:cNvGrpSpPr/>
          <p:nvPr/>
        </p:nvGrpSpPr>
        <p:grpSpPr>
          <a:xfrm>
            <a:off x="3625201" y="3460582"/>
            <a:ext cx="1883265" cy="980969"/>
            <a:chOff x="1631979" y="2371753"/>
            <a:chExt cx="1711201" cy="861350"/>
          </a:xfrm>
        </p:grpSpPr>
        <p:sp>
          <p:nvSpPr>
            <p:cNvPr id="515" name="Google Shape;561;p49"/>
            <p:cNvSpPr txBox="1"/>
            <p:nvPr/>
          </p:nvSpPr>
          <p:spPr>
            <a:xfrm>
              <a:off x="1631979" y="2742277"/>
              <a:ext cx="1711201" cy="4908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749808">
                <a:defRPr sz="1640" b="1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 err="1">
                  <a:latin typeface="標楷體" panose="03000509000000000000" pitchFamily="65" charset="-120"/>
                  <a:ea typeface="標楷體" panose="03000509000000000000" pitchFamily="65" charset="-120"/>
                  <a:cs typeface="Calibri" panose="020F0502020204030204" pitchFamily="34" charset="0"/>
                </a:rPr>
                <a:t>活動監測</a:t>
              </a:r>
              <a:endParaRPr sz="14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3207244-319F-81A6-F572-4A60B08F2209}"/>
                </a:ext>
              </a:extLst>
            </p:cNvPr>
            <p:cNvGrpSpPr/>
            <p:nvPr/>
          </p:nvGrpSpPr>
          <p:grpSpPr>
            <a:xfrm>
              <a:off x="2246380" y="2371753"/>
              <a:ext cx="482401" cy="482401"/>
              <a:chOff x="5438821" y="3088286"/>
              <a:chExt cx="482401" cy="482401"/>
            </a:xfrm>
          </p:grpSpPr>
          <p:sp>
            <p:nvSpPr>
              <p:cNvPr id="504" name="Google Shape;528;p49"/>
              <p:cNvSpPr/>
              <p:nvPr/>
            </p:nvSpPr>
            <p:spPr>
              <a:xfrm>
                <a:off x="5438821" y="3088286"/>
                <a:ext cx="482401" cy="482401"/>
              </a:xfrm>
              <a:prstGeom prst="rect">
                <a:avLst/>
              </a:prstGeom>
              <a:ln>
                <a:solidFill>
                  <a:srgbClr val="DD6341"/>
                </a:solidFill>
              </a:ln>
            </p:spPr>
            <p:txBody>
              <a:bodyPr lIns="0" tIns="0" rIns="0" bIns="0" anchor="ctr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520" name="影像" descr="影像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8531" y="3137309"/>
                <a:ext cx="384355" cy="38435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6DDBBA-4B00-197B-09CC-E34A39A6ED43}"/>
              </a:ext>
            </a:extLst>
          </p:cNvPr>
          <p:cNvSpPr txBox="1"/>
          <p:nvPr/>
        </p:nvSpPr>
        <p:spPr>
          <a:xfrm>
            <a:off x="688588" y="1292071"/>
            <a:ext cx="767817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建立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AI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與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IoT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結合的智慧照護系統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，幫助飼主即時掌握寵物健康狀態。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166643-B85F-E25F-EB2D-F8E0BDF8C6E3}"/>
              </a:ext>
            </a:extLst>
          </p:cNvPr>
          <p:cNvSpPr txBox="1"/>
          <p:nvPr/>
        </p:nvSpPr>
        <p:spPr>
          <a:xfrm>
            <a:off x="688587" y="1796532"/>
            <a:ext cx="727180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提供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科學化數據分析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，降低新手飼主的養護難度與錯誤判斷。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DDA196F-AD29-1A6E-D141-BCBC966895FC}"/>
              </a:ext>
            </a:extLst>
          </p:cNvPr>
          <p:cNvSpPr txBox="1"/>
          <p:nvPr/>
        </p:nvSpPr>
        <p:spPr>
          <a:xfrm>
            <a:off x="688588" y="2294751"/>
            <a:ext cx="635955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透過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即時偵測與預警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，減少不必要的醫療與照護成本。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A8DBA0-EC80-0B87-3266-637A8A5B3E25}"/>
              </a:ext>
            </a:extLst>
          </p:cNvPr>
          <p:cNvSpPr txBox="1"/>
          <p:nvPr/>
        </p:nvSpPr>
        <p:spPr>
          <a:xfrm>
            <a:off x="688588" y="2797041"/>
            <a:ext cx="761707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提升飼主與寵物的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互動體驗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，讓照護更安全、便捷與精準。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4AF0-505C-721D-6127-A3A07B22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8AADF86-4DA9-BC08-39B6-3B49890D85A1}"/>
              </a:ext>
            </a:extLst>
          </p:cNvPr>
          <p:cNvGrpSpPr/>
          <p:nvPr/>
        </p:nvGrpSpPr>
        <p:grpSpPr>
          <a:xfrm>
            <a:off x="3352801" y="1122833"/>
            <a:ext cx="5170288" cy="2886078"/>
            <a:chOff x="949252" y="1071379"/>
            <a:chExt cx="6829950" cy="3651506"/>
          </a:xfrm>
        </p:grpSpPr>
        <p:pic>
          <p:nvPicPr>
            <p:cNvPr id="5" name="影像" descr="影像">
              <a:extLst>
                <a:ext uri="{FF2B5EF4-FFF2-40B4-BE49-F238E27FC236}">
                  <a16:creationId xmlns:a16="http://schemas.microsoft.com/office/drawing/2014/main" id="{316BFEA5-DEAF-79EB-2AEF-078FE5BB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5432" y="1416903"/>
              <a:ext cx="805146" cy="8051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影像" descr="影像">
              <a:extLst>
                <a:ext uri="{FF2B5EF4-FFF2-40B4-BE49-F238E27FC236}">
                  <a16:creationId xmlns:a16="http://schemas.microsoft.com/office/drawing/2014/main" id="{114270F5-98BE-7296-762C-38441AB9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252" y="3036242"/>
              <a:ext cx="1716753" cy="50472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群組">
              <a:extLst>
                <a:ext uri="{FF2B5EF4-FFF2-40B4-BE49-F238E27FC236}">
                  <a16:creationId xmlns:a16="http://schemas.microsoft.com/office/drawing/2014/main" id="{974348E4-DAB4-EA38-4C5C-BC6A18AEFC07}"/>
                </a:ext>
              </a:extLst>
            </p:cNvPr>
            <p:cNvGrpSpPr/>
            <p:nvPr/>
          </p:nvGrpSpPr>
          <p:grpSpPr>
            <a:xfrm>
              <a:off x="3026983" y="3671578"/>
              <a:ext cx="3090035" cy="1051307"/>
              <a:chOff x="0" y="0"/>
              <a:chExt cx="3090033" cy="1051306"/>
            </a:xfrm>
          </p:grpSpPr>
          <p:pic>
            <p:nvPicPr>
              <p:cNvPr id="32" name="影像" descr="影像">
                <a:extLst>
                  <a:ext uri="{FF2B5EF4-FFF2-40B4-BE49-F238E27FC236}">
                    <a16:creationId xmlns:a16="http://schemas.microsoft.com/office/drawing/2014/main" id="{456E14D0-0B99-598A-64E0-E7A71EB1D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216" y="43157"/>
                <a:ext cx="805146" cy="8051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影像" descr="影像">
                <a:extLst>
                  <a:ext uri="{FF2B5EF4-FFF2-40B4-BE49-F238E27FC236}">
                    <a16:creationId xmlns:a16="http://schemas.microsoft.com/office/drawing/2014/main" id="{906347B2-AA38-0362-03B3-99FC4CBE3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91461" cy="8914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影像" descr="影像">
                <a:extLst>
                  <a:ext uri="{FF2B5EF4-FFF2-40B4-BE49-F238E27FC236}">
                    <a16:creationId xmlns:a16="http://schemas.microsoft.com/office/drawing/2014/main" id="{D8F28595-587E-19D8-3BF5-B35CCD5C3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4887" y="43157"/>
                <a:ext cx="805146" cy="8051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" name="線條">
                <a:extLst>
                  <a:ext uri="{FF2B5EF4-FFF2-40B4-BE49-F238E27FC236}">
                    <a16:creationId xmlns:a16="http://schemas.microsoft.com/office/drawing/2014/main" id="{76189A96-5442-3D0E-0808-B98DC1999BFE}"/>
                  </a:ext>
                </a:extLst>
              </p:cNvPr>
              <p:cNvSpPr/>
              <p:nvPr/>
            </p:nvSpPr>
            <p:spPr>
              <a:xfrm>
                <a:off x="820036" y="445730"/>
                <a:ext cx="374257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9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6" name="線條">
                <a:extLst>
                  <a:ext uri="{FF2B5EF4-FFF2-40B4-BE49-F238E27FC236}">
                    <a16:creationId xmlns:a16="http://schemas.microsoft.com/office/drawing/2014/main" id="{08ADD818-4283-CD41-938C-6B3724BB0DD1}"/>
                  </a:ext>
                </a:extLst>
              </p:cNvPr>
              <p:cNvSpPr/>
              <p:nvPr/>
            </p:nvSpPr>
            <p:spPr>
              <a:xfrm>
                <a:off x="1867962" y="445730"/>
                <a:ext cx="374258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9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7" name="濕度計">
                <a:extLst>
                  <a:ext uri="{FF2B5EF4-FFF2-40B4-BE49-F238E27FC236}">
                    <a16:creationId xmlns:a16="http://schemas.microsoft.com/office/drawing/2014/main" id="{A3116B54-1C43-2B70-3DC8-763F91774C33}"/>
                  </a:ext>
                </a:extLst>
              </p:cNvPr>
              <p:cNvSpPr txBox="1"/>
              <p:nvPr/>
            </p:nvSpPr>
            <p:spPr>
              <a:xfrm>
                <a:off x="172680" y="876075"/>
                <a:ext cx="457395" cy="175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濕度計</a:t>
                </a:r>
              </a:p>
            </p:txBody>
          </p:sp>
          <p:sp>
            <p:nvSpPr>
              <p:cNvPr id="38" name="溫度計">
                <a:extLst>
                  <a:ext uri="{FF2B5EF4-FFF2-40B4-BE49-F238E27FC236}">
                    <a16:creationId xmlns:a16="http://schemas.microsoft.com/office/drawing/2014/main" id="{BBDE1833-4A25-15B9-86CD-5C294163F6F3}"/>
                  </a:ext>
                </a:extLst>
              </p:cNvPr>
              <p:cNvSpPr txBox="1"/>
              <p:nvPr/>
            </p:nvSpPr>
            <p:spPr>
              <a:xfrm>
                <a:off x="2308313" y="876074"/>
                <a:ext cx="457395" cy="175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溫度計</a:t>
                </a:r>
              </a:p>
            </p:txBody>
          </p:sp>
        </p:grpSp>
        <p:pic>
          <p:nvPicPr>
            <p:cNvPr id="8" name="影像" descr="影像">
              <a:extLst>
                <a:ext uri="{FF2B5EF4-FFF2-40B4-BE49-F238E27FC236}">
                  <a16:creationId xmlns:a16="http://schemas.microsoft.com/office/drawing/2014/main" id="{CECF2014-D060-34BB-A956-DD7342721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171" y="3036242"/>
              <a:ext cx="419658" cy="4196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線條">
              <a:extLst>
                <a:ext uri="{FF2B5EF4-FFF2-40B4-BE49-F238E27FC236}">
                  <a16:creationId xmlns:a16="http://schemas.microsoft.com/office/drawing/2014/main" id="{AF97EE83-FE48-6279-94FB-86FFAC3B1D7D}"/>
                </a:ext>
              </a:extLst>
            </p:cNvPr>
            <p:cNvSpPr/>
            <p:nvPr/>
          </p:nvSpPr>
          <p:spPr>
            <a:xfrm flipV="1">
              <a:off x="4572000" y="2691512"/>
              <a:ext cx="1" cy="350595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" name="線條">
              <a:extLst>
                <a:ext uri="{FF2B5EF4-FFF2-40B4-BE49-F238E27FC236}">
                  <a16:creationId xmlns:a16="http://schemas.microsoft.com/office/drawing/2014/main" id="{7B50DC23-3319-AA25-B1B4-E078FF3F668C}"/>
                </a:ext>
              </a:extLst>
            </p:cNvPr>
            <p:cNvSpPr/>
            <p:nvPr/>
          </p:nvSpPr>
          <p:spPr>
            <a:xfrm flipV="1">
              <a:off x="4572000" y="3399383"/>
              <a:ext cx="0" cy="254001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1" name="群組">
              <a:extLst>
                <a:ext uri="{FF2B5EF4-FFF2-40B4-BE49-F238E27FC236}">
                  <a16:creationId xmlns:a16="http://schemas.microsoft.com/office/drawing/2014/main" id="{54353AE8-A55F-989A-A84F-8D5772E991A1}"/>
                </a:ext>
              </a:extLst>
            </p:cNvPr>
            <p:cNvGrpSpPr/>
            <p:nvPr/>
          </p:nvGrpSpPr>
          <p:grpSpPr>
            <a:xfrm>
              <a:off x="6098434" y="2084849"/>
              <a:ext cx="1680768" cy="1634602"/>
              <a:chOff x="4762" y="-1"/>
              <a:chExt cx="1680767" cy="1634601"/>
            </a:xfrm>
          </p:grpSpPr>
          <p:pic>
            <p:nvPicPr>
              <p:cNvPr id="25" name="影像" descr="影像">
                <a:extLst>
                  <a:ext uri="{FF2B5EF4-FFF2-40B4-BE49-F238E27FC236}">
                    <a16:creationId xmlns:a16="http://schemas.microsoft.com/office/drawing/2014/main" id="{42F2CE1F-6178-00C3-DEBF-F8043A749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522" t="1672" r="521" b="1685"/>
              <a:stretch>
                <a:fillRect/>
              </a:stretch>
            </p:blipFill>
            <p:spPr>
              <a:xfrm>
                <a:off x="4762" y="-1"/>
                <a:ext cx="1680767" cy="495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6" extrusionOk="0">
                    <a:moveTo>
                      <a:pt x="2300" y="0"/>
                    </a:moveTo>
                    <a:cubicBezTo>
                      <a:pt x="1625" y="0"/>
                      <a:pt x="1218" y="-2"/>
                      <a:pt x="948" y="380"/>
                    </a:cubicBezTo>
                    <a:cubicBezTo>
                      <a:pt x="559" y="861"/>
                      <a:pt x="253" y="1898"/>
                      <a:pt x="112" y="3218"/>
                    </a:cubicBezTo>
                    <a:cubicBezTo>
                      <a:pt x="-1" y="4135"/>
                      <a:pt x="0" y="5514"/>
                      <a:pt x="0" y="7804"/>
                    </a:cubicBezTo>
                    <a:lnTo>
                      <a:pt x="0" y="13792"/>
                    </a:lnTo>
                    <a:cubicBezTo>
                      <a:pt x="0" y="16082"/>
                      <a:pt x="-1" y="17461"/>
                      <a:pt x="112" y="18378"/>
                    </a:cubicBezTo>
                    <a:cubicBezTo>
                      <a:pt x="253" y="19698"/>
                      <a:pt x="559" y="20735"/>
                      <a:pt x="948" y="21216"/>
                    </a:cubicBezTo>
                    <a:cubicBezTo>
                      <a:pt x="1218" y="21598"/>
                      <a:pt x="1625" y="21596"/>
                      <a:pt x="2300" y="21596"/>
                    </a:cubicBezTo>
                    <a:lnTo>
                      <a:pt x="19298" y="21596"/>
                    </a:lnTo>
                    <a:cubicBezTo>
                      <a:pt x="19973" y="21596"/>
                      <a:pt x="20380" y="21598"/>
                      <a:pt x="20650" y="21216"/>
                    </a:cubicBezTo>
                    <a:cubicBezTo>
                      <a:pt x="21039" y="20735"/>
                      <a:pt x="21345" y="19698"/>
                      <a:pt x="21486" y="18378"/>
                    </a:cubicBezTo>
                    <a:cubicBezTo>
                      <a:pt x="21599" y="17461"/>
                      <a:pt x="21598" y="16082"/>
                      <a:pt x="21598" y="13792"/>
                    </a:cubicBezTo>
                    <a:lnTo>
                      <a:pt x="21598" y="7804"/>
                    </a:lnTo>
                    <a:cubicBezTo>
                      <a:pt x="21598" y="5514"/>
                      <a:pt x="21599" y="4135"/>
                      <a:pt x="21486" y="3218"/>
                    </a:cubicBezTo>
                    <a:cubicBezTo>
                      <a:pt x="21345" y="1898"/>
                      <a:pt x="21039" y="861"/>
                      <a:pt x="20650" y="380"/>
                    </a:cubicBezTo>
                    <a:cubicBezTo>
                      <a:pt x="20380" y="-2"/>
                      <a:pt x="19973" y="0"/>
                      <a:pt x="19298" y="0"/>
                    </a:cubicBezTo>
                    <a:lnTo>
                      <a:pt x="2300" y="0"/>
                    </a:lnTo>
                    <a:close/>
                  </a:path>
                </a:pathLst>
              </a:custGeom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</p:pic>
          <p:sp>
            <p:nvSpPr>
              <p:cNvPr id="26" name="訓練資料集">
                <a:extLst>
                  <a:ext uri="{FF2B5EF4-FFF2-40B4-BE49-F238E27FC236}">
                    <a16:creationId xmlns:a16="http://schemas.microsoft.com/office/drawing/2014/main" id="{A7F4A60E-2E75-A9DF-A0A2-11B911F564C9}"/>
                  </a:ext>
                </a:extLst>
              </p:cNvPr>
              <p:cNvSpPr txBox="1"/>
              <p:nvPr/>
            </p:nvSpPr>
            <p:spPr>
              <a:xfrm>
                <a:off x="913172" y="1284138"/>
                <a:ext cx="762324" cy="175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訓練資料集</a:t>
                </a:r>
              </a:p>
            </p:txBody>
          </p:sp>
          <p:pic>
            <p:nvPicPr>
              <p:cNvPr id="27" name="影像" descr="影像">
                <a:extLst>
                  <a:ext uri="{FF2B5EF4-FFF2-40B4-BE49-F238E27FC236}">
                    <a16:creationId xmlns:a16="http://schemas.microsoft.com/office/drawing/2014/main" id="{53023AB2-CA20-9B7F-4355-8CF78241A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487" y="743303"/>
                <a:ext cx="504726" cy="5047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" name="影像" descr="影像">
                <a:extLst>
                  <a:ext uri="{FF2B5EF4-FFF2-40B4-BE49-F238E27FC236}">
                    <a16:creationId xmlns:a16="http://schemas.microsoft.com/office/drawing/2014/main" id="{F908D3EB-3C3D-4E43-C5BC-462F168C0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9979" y="743303"/>
                <a:ext cx="504726" cy="5047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" name="Fine-tune 腳本">
                <a:extLst>
                  <a:ext uri="{FF2B5EF4-FFF2-40B4-BE49-F238E27FC236}">
                    <a16:creationId xmlns:a16="http://schemas.microsoft.com/office/drawing/2014/main" id="{6A3AB81D-E68F-25CD-A4C4-1E3EF85BB5BF}"/>
                  </a:ext>
                </a:extLst>
              </p:cNvPr>
              <p:cNvSpPr txBox="1"/>
              <p:nvPr/>
            </p:nvSpPr>
            <p:spPr>
              <a:xfrm>
                <a:off x="38873" y="1284137"/>
                <a:ext cx="686091" cy="350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/>
                <a: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Fine-tune</a:t>
                </a:r>
                <a:b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</a:br>
                <a:r>
                  <a:rPr sz="9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腳本</a:t>
                </a:r>
              </a:p>
            </p:txBody>
          </p:sp>
          <p:sp>
            <p:nvSpPr>
              <p:cNvPr id="30" name="線條">
                <a:extLst>
                  <a:ext uri="{FF2B5EF4-FFF2-40B4-BE49-F238E27FC236}">
                    <a16:creationId xmlns:a16="http://schemas.microsoft.com/office/drawing/2014/main" id="{C7A1D023-8107-CFF3-FE0E-E3E1F76E609D}"/>
                  </a:ext>
                </a:extLst>
              </p:cNvPr>
              <p:cNvSpPr/>
              <p:nvPr/>
            </p:nvSpPr>
            <p:spPr>
              <a:xfrm flipV="1">
                <a:off x="450849" y="518257"/>
                <a:ext cx="1" cy="20653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9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1" name="線條">
                <a:extLst>
                  <a:ext uri="{FF2B5EF4-FFF2-40B4-BE49-F238E27FC236}">
                    <a16:creationId xmlns:a16="http://schemas.microsoft.com/office/drawing/2014/main" id="{33EF4A0E-1149-D36A-3895-4909A8D5F5BF}"/>
                  </a:ext>
                </a:extLst>
              </p:cNvPr>
              <p:cNvSpPr/>
              <p:nvPr/>
            </p:nvSpPr>
            <p:spPr>
              <a:xfrm flipV="1">
                <a:off x="1292341" y="518257"/>
                <a:ext cx="1" cy="20653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9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pic>
          <p:nvPicPr>
            <p:cNvPr id="12" name="影像" descr="影像">
              <a:extLst>
                <a:ext uri="{FF2B5EF4-FFF2-40B4-BE49-F238E27FC236}">
                  <a16:creationId xmlns:a16="http://schemas.microsoft.com/office/drawing/2014/main" id="{34E09196-28A0-C586-D754-D8254A86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5265" y="1788441"/>
              <a:ext cx="504726" cy="5047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影像" descr="影像">
              <a:extLst>
                <a:ext uri="{FF2B5EF4-FFF2-40B4-BE49-F238E27FC236}">
                  <a16:creationId xmlns:a16="http://schemas.microsoft.com/office/drawing/2014/main" id="{CB0989E3-EBF4-4243-6DA3-B399AEB9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66004" y="1595073"/>
              <a:ext cx="891461" cy="8914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線條">
              <a:extLst>
                <a:ext uri="{FF2B5EF4-FFF2-40B4-BE49-F238E27FC236}">
                  <a16:creationId xmlns:a16="http://schemas.microsoft.com/office/drawing/2014/main" id="{8F7C03FE-FF1F-A5C6-FBFB-C8273B67CEFD}"/>
                </a:ext>
              </a:extLst>
            </p:cNvPr>
            <p:cNvSpPr/>
            <p:nvPr/>
          </p:nvSpPr>
          <p:spPr>
            <a:xfrm>
              <a:off x="3655105" y="2040804"/>
              <a:ext cx="419658" cy="1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線條">
              <a:extLst>
                <a:ext uri="{FF2B5EF4-FFF2-40B4-BE49-F238E27FC236}">
                  <a16:creationId xmlns:a16="http://schemas.microsoft.com/office/drawing/2014/main" id="{2C88D125-EC29-8F7B-F866-DA99B11467DB}"/>
                </a:ext>
              </a:extLst>
            </p:cNvPr>
            <p:cNvSpPr/>
            <p:nvPr/>
          </p:nvSpPr>
          <p:spPr>
            <a:xfrm>
              <a:off x="2154656" y="2040804"/>
              <a:ext cx="419658" cy="1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線條">
              <a:extLst>
                <a:ext uri="{FF2B5EF4-FFF2-40B4-BE49-F238E27FC236}">
                  <a16:creationId xmlns:a16="http://schemas.microsoft.com/office/drawing/2014/main" id="{689978B0-76D0-6F78-1454-12685F169C10}"/>
                </a:ext>
              </a:extLst>
            </p:cNvPr>
            <p:cNvSpPr/>
            <p:nvPr/>
          </p:nvSpPr>
          <p:spPr>
            <a:xfrm flipV="1">
              <a:off x="1807628" y="2366205"/>
              <a:ext cx="1" cy="59700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藍牙傳輸">
              <a:extLst>
                <a:ext uri="{FF2B5EF4-FFF2-40B4-BE49-F238E27FC236}">
                  <a16:creationId xmlns:a16="http://schemas.microsoft.com/office/drawing/2014/main" id="{C5B6EC3C-B5F6-4654-CB2A-A7AE9558D90A}"/>
                </a:ext>
              </a:extLst>
            </p:cNvPr>
            <p:cNvSpPr txBox="1"/>
            <p:nvPr/>
          </p:nvSpPr>
          <p:spPr>
            <a:xfrm>
              <a:off x="3502983" y="3119069"/>
              <a:ext cx="723901" cy="175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sz="900">
                  <a:latin typeface="標楷體" panose="03000509000000000000" pitchFamily="65" charset="-120"/>
                  <a:ea typeface="標楷體" panose="03000509000000000000" pitchFamily="65" charset="-120"/>
                </a:rPr>
                <a:t>藍牙傳輸</a:t>
              </a:r>
            </a:p>
          </p:txBody>
        </p:sp>
        <p:sp>
          <p:nvSpPr>
            <p:cNvPr id="18" name="Python 前端程式…">
              <a:extLst>
                <a:ext uri="{FF2B5EF4-FFF2-40B4-BE49-F238E27FC236}">
                  <a16:creationId xmlns:a16="http://schemas.microsoft.com/office/drawing/2014/main" id="{007E64FF-7B6A-677E-5AC5-AA0F3CA16CFC}"/>
                </a:ext>
              </a:extLst>
            </p:cNvPr>
            <p:cNvSpPr txBox="1"/>
            <p:nvPr/>
          </p:nvSpPr>
          <p:spPr>
            <a:xfrm>
              <a:off x="3908580" y="2213285"/>
              <a:ext cx="1326841" cy="3504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sz="9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Python </a:t>
              </a:r>
              <a:r>
                <a:rPr sz="9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前端程式</a:t>
              </a:r>
              <a:endParaRPr sz="9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sz="9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Tkinter</a:t>
              </a:r>
              <a:endParaRPr sz="9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9" name="影像" descr="影像">
              <a:extLst>
                <a:ext uri="{FF2B5EF4-FFF2-40B4-BE49-F238E27FC236}">
                  <a16:creationId xmlns:a16="http://schemas.microsoft.com/office/drawing/2014/main" id="{0CB8E69E-9E52-F6F3-CC59-148A05AC7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3672" y="1071379"/>
              <a:ext cx="723901" cy="723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線條">
              <a:extLst>
                <a:ext uri="{FF2B5EF4-FFF2-40B4-BE49-F238E27FC236}">
                  <a16:creationId xmlns:a16="http://schemas.microsoft.com/office/drawing/2014/main" id="{4CD46929-798B-5C57-E362-426CB6BA8EB1}"/>
                </a:ext>
              </a:extLst>
            </p:cNvPr>
            <p:cNvSpPr/>
            <p:nvPr/>
          </p:nvSpPr>
          <p:spPr>
            <a:xfrm flipV="1">
              <a:off x="5145366" y="1589385"/>
              <a:ext cx="777513" cy="230092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1" name="線條">
              <a:extLst>
                <a:ext uri="{FF2B5EF4-FFF2-40B4-BE49-F238E27FC236}">
                  <a16:creationId xmlns:a16="http://schemas.microsoft.com/office/drawing/2014/main" id="{368387A2-A153-6601-33FC-5D4BBDEDAFB9}"/>
                </a:ext>
              </a:extLst>
            </p:cNvPr>
            <p:cNvSpPr/>
            <p:nvPr/>
          </p:nvSpPr>
          <p:spPr>
            <a:xfrm>
              <a:off x="5175302" y="2149515"/>
              <a:ext cx="717641" cy="188657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endParaRPr sz="9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Webcam">
              <a:extLst>
                <a:ext uri="{FF2B5EF4-FFF2-40B4-BE49-F238E27FC236}">
                  <a16:creationId xmlns:a16="http://schemas.microsoft.com/office/drawing/2014/main" id="{3CB5B663-3174-5C09-1940-EA44213D73B3}"/>
                </a:ext>
              </a:extLst>
            </p:cNvPr>
            <p:cNvSpPr txBox="1"/>
            <p:nvPr/>
          </p:nvSpPr>
          <p:spPr>
            <a:xfrm>
              <a:off x="6984762" y="1306329"/>
              <a:ext cx="710965" cy="175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sz="900">
                  <a:latin typeface="標楷體" panose="03000509000000000000" pitchFamily="65" charset="-120"/>
                  <a:ea typeface="標楷體" panose="03000509000000000000" pitchFamily="65" charset="-120"/>
                </a:rPr>
                <a:t>Webcam</a:t>
              </a:r>
            </a:p>
          </p:txBody>
        </p:sp>
        <p:sp>
          <p:nvSpPr>
            <p:cNvPr id="23" name="API串接">
              <a:extLst>
                <a:ext uri="{FF2B5EF4-FFF2-40B4-BE49-F238E27FC236}">
                  <a16:creationId xmlns:a16="http://schemas.microsoft.com/office/drawing/2014/main" id="{C36DE332-5111-90D3-E38D-C3CA920FEF30}"/>
                </a:ext>
              </a:extLst>
            </p:cNvPr>
            <p:cNvSpPr txBox="1"/>
            <p:nvPr/>
          </p:nvSpPr>
          <p:spPr>
            <a:xfrm>
              <a:off x="1077834" y="2537704"/>
              <a:ext cx="654882" cy="175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sz="900">
                  <a:latin typeface="標楷體" panose="03000509000000000000" pitchFamily="65" charset="-120"/>
                  <a:ea typeface="標楷體" panose="03000509000000000000" pitchFamily="65" charset="-120"/>
                </a:rPr>
                <a:t>API串接</a:t>
              </a:r>
            </a:p>
          </p:txBody>
        </p:sp>
        <p:sp>
          <p:nvSpPr>
            <p:cNvPr id="24" name="Arduino Nano">
              <a:extLst>
                <a:ext uri="{FF2B5EF4-FFF2-40B4-BE49-F238E27FC236}">
                  <a16:creationId xmlns:a16="http://schemas.microsoft.com/office/drawing/2014/main" id="{2733B6AA-6CA1-5376-DAE9-4EC7BFB03464}"/>
                </a:ext>
              </a:extLst>
            </p:cNvPr>
            <p:cNvSpPr txBox="1"/>
            <p:nvPr/>
          </p:nvSpPr>
          <p:spPr>
            <a:xfrm>
              <a:off x="4048010" y="4538044"/>
              <a:ext cx="914788" cy="175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sz="9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Arduino Nano</a:t>
              </a:r>
            </a:p>
          </p:txBody>
        </p:sp>
      </p:grpSp>
      <p:sp>
        <p:nvSpPr>
          <p:cNvPr id="39" name="Google Shape;552;p49">
            <a:extLst>
              <a:ext uri="{FF2B5EF4-FFF2-40B4-BE49-F238E27FC236}">
                <a16:creationId xmlns:a16="http://schemas.microsoft.com/office/drawing/2014/main" id="{BA82B697-E342-5269-5513-2642476CC963}"/>
              </a:ext>
            </a:extLst>
          </p:cNvPr>
          <p:cNvSpPr txBox="1">
            <a:spLocks/>
          </p:cNvSpPr>
          <p:nvPr/>
        </p:nvSpPr>
        <p:spPr>
          <a:xfrm>
            <a:off x="412894" y="352711"/>
            <a:ext cx="8195368" cy="89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1F1F1F"/>
                </a:solidFill>
                <a:uFillTx/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l" hangingPunct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執行方向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6323847-88D2-54D9-9390-24463AF777EF}"/>
              </a:ext>
            </a:extLst>
          </p:cNvPr>
          <p:cNvSpPr txBox="1"/>
          <p:nvPr/>
        </p:nvSpPr>
        <p:spPr>
          <a:xfrm>
            <a:off x="489975" y="3806807"/>
            <a:ext cx="333916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軟體架構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 </a:t>
            </a:r>
            <a:r>
              <a:rPr lang="en-US" altLang="zh-TW" sz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前端介面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串接雲端資料庫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使用者即時回饋與提醒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CD7817-B105-52A8-4F93-3DA0C2782112}"/>
              </a:ext>
            </a:extLst>
          </p:cNvPr>
          <p:cNvSpPr txBox="1"/>
          <p:nvPr/>
        </p:nvSpPr>
        <p:spPr>
          <a:xfrm>
            <a:off x="493796" y="1051509"/>
            <a:ext cx="224666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IoT 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監測溫度、濕度與環境數據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飲水與飲食監控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睡眠與活動量偵測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8D6287F-7890-2A4E-04E4-9931218DE0B4}"/>
              </a:ext>
            </a:extLst>
          </p:cNvPr>
          <p:cNvSpPr txBox="1"/>
          <p:nvPr/>
        </p:nvSpPr>
        <p:spPr>
          <a:xfrm>
            <a:off x="493796" y="1971401"/>
            <a:ext cx="45720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AI 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攝影機影像辨識寵物狀態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智能判斷異常行為與健康警示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數據學習與持續優化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12093F3-8986-3A05-DB69-35D8DA75C60A}"/>
              </a:ext>
            </a:extLst>
          </p:cNvPr>
          <p:cNvSpPr txBox="1"/>
          <p:nvPr/>
        </p:nvSpPr>
        <p:spPr>
          <a:xfrm>
            <a:off x="493796" y="2891293"/>
            <a:ext cx="45720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硬體設備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Nano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、溫濕度感測器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藍牙模組 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HC-08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Webcam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遠端語音與影像互動</a:t>
            </a:r>
          </a:p>
        </p:txBody>
      </p:sp>
    </p:spTree>
    <p:extLst>
      <p:ext uri="{BB962C8B-B14F-4D97-AF65-F5344CB8AC3E}">
        <p14:creationId xmlns:p14="http://schemas.microsoft.com/office/powerpoint/2010/main" val="708284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52;p49"/>
          <p:cNvSpPr txBox="1"/>
          <p:nvPr/>
        </p:nvSpPr>
        <p:spPr>
          <a:xfrm>
            <a:off x="361646" y="353711"/>
            <a:ext cx="8195369" cy="89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硬體設備</a:t>
            </a:r>
            <a:endParaRPr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1C182E-3E95-3E55-C48A-A7C4B969BB86}"/>
              </a:ext>
            </a:extLst>
          </p:cNvPr>
          <p:cNvGrpSpPr/>
          <p:nvPr/>
        </p:nvGrpSpPr>
        <p:grpSpPr>
          <a:xfrm>
            <a:off x="2290444" y="1778000"/>
            <a:ext cx="4563111" cy="2604070"/>
            <a:chOff x="2000249" y="1472479"/>
            <a:chExt cx="5143501" cy="2894351"/>
          </a:xfrm>
        </p:grpSpPr>
        <p:pic>
          <p:nvPicPr>
            <p:cNvPr id="565" name="影像" descr="影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2327">
              <a:off x="3124824" y="347904"/>
              <a:ext cx="2894351" cy="5143501"/>
            </a:xfrm>
            <a:prstGeom prst="rect">
              <a:avLst/>
            </a:prstGeom>
            <a:ln w="12700">
              <a:miter lim="400000"/>
            </a:ln>
            <a:effectLst/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8D06D25-B384-1FB6-A354-3567F0CE0D90}"/>
                </a:ext>
              </a:extLst>
            </p:cNvPr>
            <p:cNvSpPr/>
            <p:nvPr/>
          </p:nvSpPr>
          <p:spPr>
            <a:xfrm>
              <a:off x="2514600" y="2571750"/>
              <a:ext cx="1930400" cy="867410"/>
            </a:xfrm>
            <a:prstGeom prst="rect">
              <a:avLst/>
            </a:prstGeom>
            <a:noFill/>
            <a:ln w="25400" cap="flat">
              <a:solidFill>
                <a:srgbClr val="F0EBD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400" b="0" i="0" u="none" strike="noStrike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C0A0451-DCD9-58FE-1142-2FCC30DEB010}"/>
                </a:ext>
              </a:extLst>
            </p:cNvPr>
            <p:cNvSpPr/>
            <p:nvPr/>
          </p:nvSpPr>
          <p:spPr>
            <a:xfrm>
              <a:off x="4572000" y="1727200"/>
              <a:ext cx="817880" cy="970280"/>
            </a:xfrm>
            <a:prstGeom prst="rect">
              <a:avLst/>
            </a:prstGeom>
            <a:noFill/>
            <a:ln w="25400" cap="flat">
              <a:solidFill>
                <a:srgbClr val="F0EBD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400" b="0" i="0" u="none" strike="noStrike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4116A35-7A3D-535C-A478-85755DA8F3EF}"/>
                </a:ext>
              </a:extLst>
            </p:cNvPr>
            <p:cNvSpPr/>
            <p:nvPr/>
          </p:nvSpPr>
          <p:spPr>
            <a:xfrm>
              <a:off x="5212080" y="1767840"/>
              <a:ext cx="767080" cy="1671320"/>
            </a:xfrm>
            <a:prstGeom prst="rect">
              <a:avLst/>
            </a:prstGeom>
            <a:noFill/>
            <a:ln w="25400" cap="flat">
              <a:solidFill>
                <a:srgbClr val="F0EBD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400" b="0" i="0" u="none" strike="noStrike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69E4CA73-EAB2-C005-D2F2-B1A2DCEC9E29}"/>
              </a:ext>
            </a:extLst>
          </p:cNvPr>
          <p:cNvCxnSpPr>
            <a:cxnSpLocks/>
            <a:stCxn id="3" idx="1"/>
            <a:endCxn id="27" idx="0"/>
          </p:cNvCxnSpPr>
          <p:nvPr/>
        </p:nvCxnSpPr>
        <p:spPr>
          <a:xfrm rot="10800000" flipV="1">
            <a:off x="1408950" y="3157230"/>
            <a:ext cx="1337807" cy="760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C104EF03-BE81-6B26-C2CE-9319D5969D46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16200000" flipV="1">
            <a:off x="4705437" y="1777814"/>
            <a:ext cx="458719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8968BD4D-1B24-3C40-70B4-196B2D99A566}"/>
              </a:ext>
            </a:extLst>
          </p:cNvPr>
          <p:cNvCxnSpPr>
            <a:cxnSpLocks/>
            <a:stCxn id="5" idx="3"/>
            <a:endCxn id="24" idx="0"/>
          </p:cNvCxnSpPr>
          <p:nvPr/>
        </p:nvCxnSpPr>
        <p:spPr>
          <a:xfrm>
            <a:off x="5820377" y="2795589"/>
            <a:ext cx="1843361" cy="2014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D87D90-4F82-FF96-C243-B4B4F8DD484B}"/>
              </a:ext>
            </a:extLst>
          </p:cNvPr>
          <p:cNvSpPr txBox="1"/>
          <p:nvPr/>
        </p:nvSpPr>
        <p:spPr>
          <a:xfrm>
            <a:off x="4309742" y="1240678"/>
            <a:ext cx="125010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溫濕度感測器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F4D4CB-3B6A-FEDC-4448-E32E62FDB532}"/>
              </a:ext>
            </a:extLst>
          </p:cNvPr>
          <p:cNvSpPr txBox="1"/>
          <p:nvPr/>
        </p:nvSpPr>
        <p:spPr>
          <a:xfrm>
            <a:off x="6918068" y="2996994"/>
            <a:ext cx="149133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藍牙模組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HC-08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2F3F68-7E5C-87DF-E813-F09C4EDD54EF}"/>
              </a:ext>
            </a:extLst>
          </p:cNvPr>
          <p:cNvSpPr txBox="1"/>
          <p:nvPr/>
        </p:nvSpPr>
        <p:spPr>
          <a:xfrm>
            <a:off x="756931" y="3233316"/>
            <a:ext cx="13040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Nano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335EA-4FA9-EC71-D7F0-D6A6C49D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968;p70">
            <a:extLst>
              <a:ext uri="{FF2B5EF4-FFF2-40B4-BE49-F238E27FC236}">
                <a16:creationId xmlns:a16="http://schemas.microsoft.com/office/drawing/2014/main" id="{30ECC1A0-4063-A081-5266-A212D5B82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332100" y="1371899"/>
            <a:ext cx="2575180" cy="447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41247">
              <a:defRPr sz="1288" b="1"/>
            </a:lvl1pPr>
          </a:lstStyle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感測器數值不夠精準導致誤判</a:t>
            </a:r>
            <a:endParaRPr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02" name="Google Shape;969;p70">
            <a:extLst>
              <a:ext uri="{FF2B5EF4-FFF2-40B4-BE49-F238E27FC236}">
                <a16:creationId xmlns:a16="http://schemas.microsoft.com/office/drawing/2014/main" id="{031E92F5-B649-ABA9-06C0-3E7E03422348}"/>
              </a:ext>
            </a:extLst>
          </p:cNvPr>
          <p:cNvGrpSpPr/>
          <p:nvPr/>
        </p:nvGrpSpPr>
        <p:grpSpPr>
          <a:xfrm>
            <a:off x="1444999" y="1371911"/>
            <a:ext cx="734701" cy="447601"/>
            <a:chOff x="0" y="0"/>
            <a:chExt cx="734700" cy="447600"/>
          </a:xfrm>
        </p:grpSpPr>
        <p:sp>
          <p:nvSpPr>
            <p:cNvPr id="600" name="矩形">
              <a:extLst>
                <a:ext uri="{FF2B5EF4-FFF2-40B4-BE49-F238E27FC236}">
                  <a16:creationId xmlns:a16="http://schemas.microsoft.com/office/drawing/2014/main" id="{6CEAF5AE-EFD6-B413-1471-B83720AEB88A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01" name="01">
              <a:extLst>
                <a:ext uri="{FF2B5EF4-FFF2-40B4-BE49-F238E27FC236}">
                  <a16:creationId xmlns:a16="http://schemas.microsoft.com/office/drawing/2014/main" id="{06F4ABE8-E875-FB26-2AB0-E13BB24C2368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01</a:t>
              </a:r>
            </a:p>
          </p:txBody>
        </p:sp>
      </p:grpSp>
      <p:sp>
        <p:nvSpPr>
          <p:cNvPr id="603" name="Google Shape;970;p70">
            <a:extLst>
              <a:ext uri="{FF2B5EF4-FFF2-40B4-BE49-F238E27FC236}">
                <a16:creationId xmlns:a16="http://schemas.microsoft.com/office/drawing/2014/main" id="{FB0C3857-C760-1B9B-E37D-839E03DFDEE5}"/>
              </a:ext>
            </a:extLst>
          </p:cNvPr>
          <p:cNvSpPr txBox="1"/>
          <p:nvPr/>
        </p:nvSpPr>
        <p:spPr>
          <a:xfrm>
            <a:off x="2332100" y="2221075"/>
            <a:ext cx="2575180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攝影機只能拍到固定的地方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06" name="Google Shape;971;p70">
            <a:extLst>
              <a:ext uri="{FF2B5EF4-FFF2-40B4-BE49-F238E27FC236}">
                <a16:creationId xmlns:a16="http://schemas.microsoft.com/office/drawing/2014/main" id="{547FB61D-45BE-EF39-6219-8806268F5005}"/>
              </a:ext>
            </a:extLst>
          </p:cNvPr>
          <p:cNvGrpSpPr/>
          <p:nvPr/>
        </p:nvGrpSpPr>
        <p:grpSpPr>
          <a:xfrm>
            <a:off x="1444999" y="2221086"/>
            <a:ext cx="734701" cy="447601"/>
            <a:chOff x="0" y="0"/>
            <a:chExt cx="734700" cy="447600"/>
          </a:xfrm>
        </p:grpSpPr>
        <p:sp>
          <p:nvSpPr>
            <p:cNvPr id="604" name="矩形">
              <a:extLst>
                <a:ext uri="{FF2B5EF4-FFF2-40B4-BE49-F238E27FC236}">
                  <a16:creationId xmlns:a16="http://schemas.microsoft.com/office/drawing/2014/main" id="{5D21D8EE-C503-2F7A-02B1-F53C4B3503AC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05" name="02">
              <a:extLst>
                <a:ext uri="{FF2B5EF4-FFF2-40B4-BE49-F238E27FC236}">
                  <a16:creationId xmlns:a16="http://schemas.microsoft.com/office/drawing/2014/main" id="{B09B75E2-612E-D623-B0C7-D17BF54B6F0B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>
                  <a:latin typeface="標楷體" panose="03000509000000000000" pitchFamily="65" charset="-120"/>
                  <a:ea typeface="標楷體" panose="03000509000000000000" pitchFamily="65" charset="-120"/>
                </a:rPr>
                <a:t>02</a:t>
              </a:r>
            </a:p>
          </p:txBody>
        </p:sp>
      </p:grpSp>
      <p:sp>
        <p:nvSpPr>
          <p:cNvPr id="607" name="Google Shape;972;p70">
            <a:extLst>
              <a:ext uri="{FF2B5EF4-FFF2-40B4-BE49-F238E27FC236}">
                <a16:creationId xmlns:a16="http://schemas.microsoft.com/office/drawing/2014/main" id="{5F38676F-F789-F465-6FD5-D864181C04CB}"/>
              </a:ext>
            </a:extLst>
          </p:cNvPr>
          <p:cNvSpPr txBox="1"/>
          <p:nvPr/>
        </p:nvSpPr>
        <p:spPr>
          <a:xfrm>
            <a:off x="2332100" y="3070249"/>
            <a:ext cx="1821301" cy="44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遠端連線的穩定性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10" name="Google Shape;973;p70">
            <a:extLst>
              <a:ext uri="{FF2B5EF4-FFF2-40B4-BE49-F238E27FC236}">
                <a16:creationId xmlns:a16="http://schemas.microsoft.com/office/drawing/2014/main" id="{E75451A9-D2B4-226A-1DE0-2B1BF9B4E946}"/>
              </a:ext>
            </a:extLst>
          </p:cNvPr>
          <p:cNvGrpSpPr/>
          <p:nvPr/>
        </p:nvGrpSpPr>
        <p:grpSpPr>
          <a:xfrm>
            <a:off x="1444999" y="3070262"/>
            <a:ext cx="734701" cy="447601"/>
            <a:chOff x="0" y="0"/>
            <a:chExt cx="734700" cy="447600"/>
          </a:xfrm>
        </p:grpSpPr>
        <p:sp>
          <p:nvSpPr>
            <p:cNvPr id="608" name="矩形">
              <a:extLst>
                <a:ext uri="{FF2B5EF4-FFF2-40B4-BE49-F238E27FC236}">
                  <a16:creationId xmlns:a16="http://schemas.microsoft.com/office/drawing/2014/main" id="{1A4434FE-AE81-B6C1-44F2-5DBD41F310CA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09" name="03">
              <a:extLst>
                <a:ext uri="{FF2B5EF4-FFF2-40B4-BE49-F238E27FC236}">
                  <a16:creationId xmlns:a16="http://schemas.microsoft.com/office/drawing/2014/main" id="{B4D39EC7-7BA3-4BC0-C2F3-8853DE554C9C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>
                  <a:latin typeface="標楷體" panose="03000509000000000000" pitchFamily="65" charset="-120"/>
                  <a:ea typeface="標楷體" panose="03000509000000000000" pitchFamily="65" charset="-120"/>
                </a:rPr>
                <a:t>03</a:t>
              </a:r>
            </a:p>
          </p:txBody>
        </p:sp>
      </p:grpSp>
      <p:sp>
        <p:nvSpPr>
          <p:cNvPr id="611" name="Google Shape;974;p70">
            <a:extLst>
              <a:ext uri="{FF2B5EF4-FFF2-40B4-BE49-F238E27FC236}">
                <a16:creationId xmlns:a16="http://schemas.microsoft.com/office/drawing/2014/main" id="{44FFC718-ACF6-AA44-C87A-93975E758366}"/>
              </a:ext>
            </a:extLst>
          </p:cNvPr>
          <p:cNvSpPr txBox="1"/>
          <p:nvPr/>
        </p:nvSpPr>
        <p:spPr>
          <a:xfrm>
            <a:off x="2332100" y="3919425"/>
            <a:ext cx="2900300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Autofit/>
          </a:bodyPr>
          <a:lstStyle>
            <a:lvl1pPr defTabSz="758951">
              <a:defRPr sz="1162"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感測器數值每過一段時間需要校正</a:t>
            </a:r>
            <a:endParaRPr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14" name="Google Shape;975;p70">
            <a:extLst>
              <a:ext uri="{FF2B5EF4-FFF2-40B4-BE49-F238E27FC236}">
                <a16:creationId xmlns:a16="http://schemas.microsoft.com/office/drawing/2014/main" id="{50303BF3-1C36-8BBC-F83D-9FB7E1A25EF6}"/>
              </a:ext>
            </a:extLst>
          </p:cNvPr>
          <p:cNvGrpSpPr/>
          <p:nvPr/>
        </p:nvGrpSpPr>
        <p:grpSpPr>
          <a:xfrm>
            <a:off x="1444999" y="3919437"/>
            <a:ext cx="734701" cy="447601"/>
            <a:chOff x="0" y="0"/>
            <a:chExt cx="734700" cy="447600"/>
          </a:xfrm>
        </p:grpSpPr>
        <p:sp>
          <p:nvSpPr>
            <p:cNvPr id="612" name="矩形">
              <a:extLst>
                <a:ext uri="{FF2B5EF4-FFF2-40B4-BE49-F238E27FC236}">
                  <a16:creationId xmlns:a16="http://schemas.microsoft.com/office/drawing/2014/main" id="{FF5CB845-19D3-B2D3-2DF0-0F566D71630B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13" name="04">
              <a:extLst>
                <a:ext uri="{FF2B5EF4-FFF2-40B4-BE49-F238E27FC236}">
                  <a16:creationId xmlns:a16="http://schemas.microsoft.com/office/drawing/2014/main" id="{E869DC11-5C40-00C6-5B1D-ED8C2112BCF2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>
                  <a:latin typeface="標楷體" panose="03000509000000000000" pitchFamily="65" charset="-120"/>
                  <a:ea typeface="標楷體" panose="03000509000000000000" pitchFamily="65" charset="-120"/>
                </a:rPr>
                <a:t>04</a:t>
              </a:r>
            </a:p>
          </p:txBody>
        </p:sp>
      </p:grpSp>
      <p:sp>
        <p:nvSpPr>
          <p:cNvPr id="615" name="Google Shape;976;p70">
            <a:extLst>
              <a:ext uri="{FF2B5EF4-FFF2-40B4-BE49-F238E27FC236}">
                <a16:creationId xmlns:a16="http://schemas.microsoft.com/office/drawing/2014/main" id="{EB1F6E92-F1EE-F4BA-DDE2-5107851D6094}"/>
              </a:ext>
            </a:extLst>
          </p:cNvPr>
          <p:cNvSpPr txBox="1"/>
          <p:nvPr/>
        </p:nvSpPr>
        <p:spPr>
          <a:xfrm>
            <a:off x="6247470" y="2142062"/>
            <a:ext cx="1821302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鏡頭可能會有髒汙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18" name="Google Shape;977;p70">
            <a:extLst>
              <a:ext uri="{FF2B5EF4-FFF2-40B4-BE49-F238E27FC236}">
                <a16:creationId xmlns:a16="http://schemas.microsoft.com/office/drawing/2014/main" id="{EE4DA336-2FDD-6583-E50A-57B2110A0CEE}"/>
              </a:ext>
            </a:extLst>
          </p:cNvPr>
          <p:cNvGrpSpPr/>
          <p:nvPr/>
        </p:nvGrpSpPr>
        <p:grpSpPr>
          <a:xfrm>
            <a:off x="5360370" y="2142062"/>
            <a:ext cx="734701" cy="447601"/>
            <a:chOff x="0" y="0"/>
            <a:chExt cx="734700" cy="447600"/>
          </a:xfrm>
        </p:grpSpPr>
        <p:sp>
          <p:nvSpPr>
            <p:cNvPr id="616" name="矩形">
              <a:extLst>
                <a:ext uri="{FF2B5EF4-FFF2-40B4-BE49-F238E27FC236}">
                  <a16:creationId xmlns:a16="http://schemas.microsoft.com/office/drawing/2014/main" id="{68F6EC8B-405B-1978-6221-14F2A554E30B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17" name="05">
              <a:extLst>
                <a:ext uri="{FF2B5EF4-FFF2-40B4-BE49-F238E27FC236}">
                  <a16:creationId xmlns:a16="http://schemas.microsoft.com/office/drawing/2014/main" id="{ABE559DE-66D2-6BCF-FDC2-F11309AB204E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>
                  <a:latin typeface="標楷體" panose="03000509000000000000" pitchFamily="65" charset="-120"/>
                  <a:ea typeface="標楷體" panose="03000509000000000000" pitchFamily="65" charset="-120"/>
                </a:rPr>
                <a:t>05</a:t>
              </a:r>
            </a:p>
          </p:txBody>
        </p:sp>
      </p:grpSp>
      <p:sp>
        <p:nvSpPr>
          <p:cNvPr id="619" name="Google Shape;978;p70">
            <a:extLst>
              <a:ext uri="{FF2B5EF4-FFF2-40B4-BE49-F238E27FC236}">
                <a16:creationId xmlns:a16="http://schemas.microsoft.com/office/drawing/2014/main" id="{E7AA3284-582E-99D3-F736-A570DB299E88}"/>
              </a:ext>
            </a:extLst>
          </p:cNvPr>
          <p:cNvSpPr txBox="1"/>
          <p:nvPr/>
        </p:nvSpPr>
        <p:spPr>
          <a:xfrm>
            <a:off x="6173660" y="2723467"/>
            <a:ext cx="2496024" cy="97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未來若要串接更多不同的設備，可能會有相容性的問題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22" name="Google Shape;979;p70">
            <a:extLst>
              <a:ext uri="{FF2B5EF4-FFF2-40B4-BE49-F238E27FC236}">
                <a16:creationId xmlns:a16="http://schemas.microsoft.com/office/drawing/2014/main" id="{B9D2F188-3924-AC82-76FF-FDA55C08F037}"/>
              </a:ext>
            </a:extLst>
          </p:cNvPr>
          <p:cNvGrpSpPr/>
          <p:nvPr/>
        </p:nvGrpSpPr>
        <p:grpSpPr>
          <a:xfrm>
            <a:off x="5360370" y="2991237"/>
            <a:ext cx="734701" cy="447601"/>
            <a:chOff x="0" y="0"/>
            <a:chExt cx="734700" cy="447600"/>
          </a:xfrm>
        </p:grpSpPr>
        <p:sp>
          <p:nvSpPr>
            <p:cNvPr id="620" name="矩形">
              <a:extLst>
                <a:ext uri="{FF2B5EF4-FFF2-40B4-BE49-F238E27FC236}">
                  <a16:creationId xmlns:a16="http://schemas.microsoft.com/office/drawing/2014/main" id="{72EFC536-4B6A-580F-7752-DC5DDCCCC274}"/>
                </a:ext>
              </a:extLst>
            </p:cNvPr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1" name="06">
              <a:extLst>
                <a:ext uri="{FF2B5EF4-FFF2-40B4-BE49-F238E27FC236}">
                  <a16:creationId xmlns:a16="http://schemas.microsoft.com/office/drawing/2014/main" id="{3BB7A7FA-FF6B-B2D9-AFB2-47B1089E96C0}"/>
                </a:ext>
              </a:extLst>
            </p:cNvPr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 sz="1400">
                  <a:latin typeface="標楷體" panose="03000509000000000000" pitchFamily="65" charset="-120"/>
                  <a:ea typeface="標楷體" panose="03000509000000000000" pitchFamily="65" charset="-120"/>
                </a:rPr>
                <a:t>06</a:t>
              </a:r>
            </a:p>
          </p:txBody>
        </p:sp>
      </p:grpSp>
      <p:grpSp>
        <p:nvGrpSpPr>
          <p:cNvPr id="629" name="Google Shape;982;p70">
            <a:extLst>
              <a:ext uri="{FF2B5EF4-FFF2-40B4-BE49-F238E27FC236}">
                <a16:creationId xmlns:a16="http://schemas.microsoft.com/office/drawing/2014/main" id="{7DE7E970-D86D-B23A-BED9-6EC3D26586E8}"/>
              </a:ext>
            </a:extLst>
          </p:cNvPr>
          <p:cNvGrpSpPr/>
          <p:nvPr/>
        </p:nvGrpSpPr>
        <p:grpSpPr>
          <a:xfrm>
            <a:off x="8382069" y="3969255"/>
            <a:ext cx="361423" cy="347947"/>
            <a:chOff x="28" y="28"/>
            <a:chExt cx="361421" cy="347945"/>
          </a:xfrm>
        </p:grpSpPr>
        <p:sp>
          <p:nvSpPr>
            <p:cNvPr id="623" name="Google Shape;983;p70">
              <a:extLst>
                <a:ext uri="{FF2B5EF4-FFF2-40B4-BE49-F238E27FC236}">
                  <a16:creationId xmlns:a16="http://schemas.microsoft.com/office/drawing/2014/main" id="{3D396B60-F132-6869-E083-A92A459FD147}"/>
                </a:ext>
              </a:extLst>
            </p:cNvPr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4" name="Google Shape;984;p70">
              <a:extLst>
                <a:ext uri="{FF2B5EF4-FFF2-40B4-BE49-F238E27FC236}">
                  <a16:creationId xmlns:a16="http://schemas.microsoft.com/office/drawing/2014/main" id="{AF17DD87-3308-8608-611E-D504175F45C5}"/>
                </a:ext>
              </a:extLst>
            </p:cNvPr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5" name="Google Shape;985;p70">
              <a:extLst>
                <a:ext uri="{FF2B5EF4-FFF2-40B4-BE49-F238E27FC236}">
                  <a16:creationId xmlns:a16="http://schemas.microsoft.com/office/drawing/2014/main" id="{E30209E3-6DD5-D023-4BCA-F33B74A9F650}"/>
                </a:ext>
              </a:extLst>
            </p:cNvPr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6" name="Google Shape;986;p70">
              <a:extLst>
                <a:ext uri="{FF2B5EF4-FFF2-40B4-BE49-F238E27FC236}">
                  <a16:creationId xmlns:a16="http://schemas.microsoft.com/office/drawing/2014/main" id="{D980DC9A-79E6-2179-AEF1-5FB04E32853E}"/>
                </a:ext>
              </a:extLst>
            </p:cNvPr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7" name="Google Shape;987;p70">
              <a:extLst>
                <a:ext uri="{FF2B5EF4-FFF2-40B4-BE49-F238E27FC236}">
                  <a16:creationId xmlns:a16="http://schemas.microsoft.com/office/drawing/2014/main" id="{7CCA5C3C-9193-0A0F-9F78-5CD3444469A0}"/>
                </a:ext>
              </a:extLst>
            </p:cNvPr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8" name="Google Shape;988;p70">
              <a:extLst>
                <a:ext uri="{FF2B5EF4-FFF2-40B4-BE49-F238E27FC236}">
                  <a16:creationId xmlns:a16="http://schemas.microsoft.com/office/drawing/2014/main" id="{94A30CB5-CE0A-DB44-5247-0527575BAAA3}"/>
                </a:ext>
              </a:extLst>
            </p:cNvPr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2" name="Google Shape;989;p70">
            <a:extLst>
              <a:ext uri="{FF2B5EF4-FFF2-40B4-BE49-F238E27FC236}">
                <a16:creationId xmlns:a16="http://schemas.microsoft.com/office/drawing/2014/main" id="{A9276737-BA91-3556-D519-00B1AB3B489A}"/>
              </a:ext>
            </a:extLst>
          </p:cNvPr>
          <p:cNvGrpSpPr/>
          <p:nvPr/>
        </p:nvGrpSpPr>
        <p:grpSpPr>
          <a:xfrm>
            <a:off x="551224" y="4043024"/>
            <a:ext cx="324001" cy="324001"/>
            <a:chOff x="0" y="0"/>
            <a:chExt cx="324000" cy="324000"/>
          </a:xfrm>
        </p:grpSpPr>
        <p:sp>
          <p:nvSpPr>
            <p:cNvPr id="630" name="Google Shape;990;p70">
              <a:extLst>
                <a:ext uri="{FF2B5EF4-FFF2-40B4-BE49-F238E27FC236}">
                  <a16:creationId xmlns:a16="http://schemas.microsoft.com/office/drawing/2014/main" id="{3FA302BB-8255-8F15-2A6C-9522C4BD5145}"/>
                </a:ext>
              </a:extLst>
            </p:cNvPr>
            <p:cNvSpPr/>
            <p:nvPr/>
          </p:nvSpPr>
          <p:spPr>
            <a:xfrm>
              <a:off x="-1" y="-1"/>
              <a:ext cx="324001" cy="3240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31" name="Google Shape;991;p70">
              <a:extLst>
                <a:ext uri="{FF2B5EF4-FFF2-40B4-BE49-F238E27FC236}">
                  <a16:creationId xmlns:a16="http://schemas.microsoft.com/office/drawing/2014/main" id="{B2FB8724-16DA-D1D8-C72F-653500798555}"/>
                </a:ext>
              </a:extLst>
            </p:cNvPr>
            <p:cNvSpPr/>
            <p:nvPr/>
          </p:nvSpPr>
          <p:spPr>
            <a:xfrm>
              <a:off x="69069" y="116149"/>
              <a:ext cx="186199" cy="9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8478" y="2711"/>
                  </a:moveTo>
                  <a:cubicBezTo>
                    <a:pt x="20178" y="2806"/>
                    <a:pt x="20776" y="7298"/>
                    <a:pt x="19349" y="9166"/>
                  </a:cubicBezTo>
                  <a:cubicBezTo>
                    <a:pt x="18798" y="9913"/>
                    <a:pt x="18798" y="11599"/>
                    <a:pt x="19349" y="12346"/>
                  </a:cubicBezTo>
                  <a:cubicBezTo>
                    <a:pt x="20498" y="13745"/>
                    <a:pt x="20455" y="17109"/>
                    <a:pt x="19306" y="18420"/>
                  </a:cubicBezTo>
                  <a:cubicBezTo>
                    <a:pt x="19033" y="18728"/>
                    <a:pt x="18744" y="18874"/>
                    <a:pt x="18464" y="18874"/>
                  </a:cubicBezTo>
                  <a:cubicBezTo>
                    <a:pt x="17560" y="18874"/>
                    <a:pt x="16731" y="17402"/>
                    <a:pt x="16731" y="15335"/>
                  </a:cubicBezTo>
                  <a:cubicBezTo>
                    <a:pt x="16731" y="14119"/>
                    <a:pt x="16270" y="13093"/>
                    <a:pt x="15676" y="13093"/>
                  </a:cubicBezTo>
                  <a:lnTo>
                    <a:pt x="5841" y="13093"/>
                  </a:lnTo>
                  <a:cubicBezTo>
                    <a:pt x="5244" y="13093"/>
                    <a:pt x="4739" y="14119"/>
                    <a:pt x="4739" y="15335"/>
                  </a:cubicBezTo>
                  <a:cubicBezTo>
                    <a:pt x="4739" y="17204"/>
                    <a:pt x="3958" y="18794"/>
                    <a:pt x="3036" y="18794"/>
                  </a:cubicBezTo>
                  <a:cubicBezTo>
                    <a:pt x="2118" y="18699"/>
                    <a:pt x="1383" y="17204"/>
                    <a:pt x="1336" y="15431"/>
                  </a:cubicBezTo>
                  <a:cubicBezTo>
                    <a:pt x="1336" y="14119"/>
                    <a:pt x="1660" y="12998"/>
                    <a:pt x="2165" y="12346"/>
                  </a:cubicBezTo>
                  <a:cubicBezTo>
                    <a:pt x="2716" y="11599"/>
                    <a:pt x="2716" y="9913"/>
                    <a:pt x="2165" y="9166"/>
                  </a:cubicBezTo>
                  <a:lnTo>
                    <a:pt x="2165" y="9261"/>
                  </a:lnTo>
                  <a:cubicBezTo>
                    <a:pt x="1660" y="8602"/>
                    <a:pt x="1336" y="7386"/>
                    <a:pt x="1383" y="6169"/>
                  </a:cubicBezTo>
                  <a:cubicBezTo>
                    <a:pt x="1225" y="4184"/>
                    <a:pt x="2143" y="3202"/>
                    <a:pt x="3068" y="3202"/>
                  </a:cubicBezTo>
                  <a:cubicBezTo>
                    <a:pt x="4016" y="3202"/>
                    <a:pt x="4970" y="4235"/>
                    <a:pt x="4783" y="6265"/>
                  </a:cubicBezTo>
                  <a:cubicBezTo>
                    <a:pt x="4783" y="7481"/>
                    <a:pt x="5244" y="8419"/>
                    <a:pt x="5841" y="8419"/>
                  </a:cubicBezTo>
                  <a:lnTo>
                    <a:pt x="15676" y="8419"/>
                  </a:lnTo>
                  <a:cubicBezTo>
                    <a:pt x="16270" y="8419"/>
                    <a:pt x="16778" y="7386"/>
                    <a:pt x="16778" y="6265"/>
                  </a:cubicBezTo>
                  <a:cubicBezTo>
                    <a:pt x="16778" y="4301"/>
                    <a:pt x="17513" y="2711"/>
                    <a:pt x="18478" y="2711"/>
                  </a:cubicBezTo>
                  <a:close/>
                  <a:moveTo>
                    <a:pt x="2993" y="0"/>
                  </a:moveTo>
                  <a:cubicBezTo>
                    <a:pt x="1383" y="95"/>
                    <a:pt x="51" y="2806"/>
                    <a:pt x="4" y="6169"/>
                  </a:cubicBezTo>
                  <a:cubicBezTo>
                    <a:pt x="-43" y="7950"/>
                    <a:pt x="324" y="9635"/>
                    <a:pt x="969" y="10851"/>
                  </a:cubicBezTo>
                  <a:cubicBezTo>
                    <a:pt x="324" y="12060"/>
                    <a:pt x="-43" y="13745"/>
                    <a:pt x="4" y="15526"/>
                  </a:cubicBezTo>
                  <a:cubicBezTo>
                    <a:pt x="76" y="19512"/>
                    <a:pt x="1588" y="21549"/>
                    <a:pt x="3094" y="21549"/>
                  </a:cubicBezTo>
                  <a:cubicBezTo>
                    <a:pt x="4520" y="21549"/>
                    <a:pt x="5939" y="19717"/>
                    <a:pt x="6115" y="15988"/>
                  </a:cubicBezTo>
                  <a:lnTo>
                    <a:pt x="15446" y="15988"/>
                  </a:lnTo>
                  <a:cubicBezTo>
                    <a:pt x="15583" y="19167"/>
                    <a:pt x="16868" y="21600"/>
                    <a:pt x="18478" y="21600"/>
                  </a:cubicBezTo>
                  <a:lnTo>
                    <a:pt x="18525" y="21600"/>
                  </a:lnTo>
                  <a:cubicBezTo>
                    <a:pt x="20178" y="21600"/>
                    <a:pt x="21510" y="18889"/>
                    <a:pt x="21557" y="15526"/>
                  </a:cubicBezTo>
                  <a:cubicBezTo>
                    <a:pt x="21557" y="13745"/>
                    <a:pt x="21190" y="12060"/>
                    <a:pt x="20592" y="10851"/>
                  </a:cubicBezTo>
                  <a:cubicBezTo>
                    <a:pt x="21190" y="9635"/>
                    <a:pt x="21557" y="7950"/>
                    <a:pt x="21557" y="6169"/>
                  </a:cubicBezTo>
                  <a:cubicBezTo>
                    <a:pt x="21510" y="2096"/>
                    <a:pt x="19987" y="7"/>
                    <a:pt x="18464" y="7"/>
                  </a:cubicBezTo>
                  <a:cubicBezTo>
                    <a:pt x="17019" y="7"/>
                    <a:pt x="15579" y="1883"/>
                    <a:pt x="15399" y="5708"/>
                  </a:cubicBezTo>
                  <a:lnTo>
                    <a:pt x="6115" y="5708"/>
                  </a:lnTo>
                  <a:cubicBezTo>
                    <a:pt x="5978" y="2433"/>
                    <a:pt x="4599" y="0"/>
                    <a:pt x="29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33" name="Google Shape;967;p70">
            <a:extLst>
              <a:ext uri="{FF2B5EF4-FFF2-40B4-BE49-F238E27FC236}">
                <a16:creationId xmlns:a16="http://schemas.microsoft.com/office/drawing/2014/main" id="{AC7BF2E2-7BDD-F682-3823-C99F97700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痛點分析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72257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344;p41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成效預估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349B7CE-B676-3174-EE3B-263696EB71A3}"/>
              </a:ext>
            </a:extLst>
          </p:cNvPr>
          <p:cNvGrpSpPr/>
          <p:nvPr/>
        </p:nvGrpSpPr>
        <p:grpSpPr>
          <a:xfrm>
            <a:off x="2776682" y="3789680"/>
            <a:ext cx="3590635" cy="613386"/>
            <a:chOff x="712125" y="2333029"/>
            <a:chExt cx="7719749" cy="1221677"/>
          </a:xfrm>
        </p:grpSpPr>
        <p:sp>
          <p:nvSpPr>
            <p:cNvPr id="583" name="Google Shape;357;p41"/>
            <p:cNvSpPr txBox="1"/>
            <p:nvPr/>
          </p:nvSpPr>
          <p:spPr>
            <a:xfrm>
              <a:off x="712125" y="3107105"/>
              <a:ext cx="2578501" cy="447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667512">
                <a:defRPr sz="146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800"/>
                <a:t>飲水飲食監測</a:t>
              </a:r>
            </a:p>
          </p:txBody>
        </p:sp>
        <p:sp>
          <p:nvSpPr>
            <p:cNvPr id="584" name="Google Shape;358;p41"/>
            <p:cNvSpPr txBox="1"/>
            <p:nvPr/>
          </p:nvSpPr>
          <p:spPr>
            <a:xfrm>
              <a:off x="3282750" y="3107105"/>
              <a:ext cx="2578500" cy="447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667512">
                <a:defRPr sz="146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800"/>
                <a:t>智能門禁與定位</a:t>
              </a:r>
            </a:p>
          </p:txBody>
        </p:sp>
        <p:sp>
          <p:nvSpPr>
            <p:cNvPr id="585" name="Google Shape;359;p41"/>
            <p:cNvSpPr txBox="1"/>
            <p:nvPr/>
          </p:nvSpPr>
          <p:spPr>
            <a:xfrm>
              <a:off x="5853373" y="3107105"/>
              <a:ext cx="2578501" cy="447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 anchor="b">
              <a:noAutofit/>
            </a:bodyPr>
            <a:lstStyle>
              <a:lvl1pPr algn="ctr" defTabSz="667512">
                <a:defRPr sz="146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800" dirty="0" err="1"/>
                <a:t>遠端語音、影像互動</a:t>
              </a:r>
              <a:endParaRPr sz="800" dirty="0"/>
            </a:p>
          </p:txBody>
        </p:sp>
        <p:pic>
          <p:nvPicPr>
            <p:cNvPr id="587" name="影像" descr="影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4025" y="2333029"/>
              <a:ext cx="734701" cy="7347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8" name="影像" descr="影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299" y="2409679"/>
              <a:ext cx="581401" cy="581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9" name="影像" descr="影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5294" y="2333051"/>
              <a:ext cx="734658" cy="73465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99D8D9-0D18-6357-C28B-4FD1EFF0B395}"/>
              </a:ext>
            </a:extLst>
          </p:cNvPr>
          <p:cNvSpPr txBox="1"/>
          <p:nvPr/>
        </p:nvSpPr>
        <p:spPr>
          <a:xfrm>
            <a:off x="844334" y="1215345"/>
            <a:ext cx="55067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降低養護成本</a:t>
            </a:r>
            <a:r>
              <a:rPr lang="zh-TW" altLang="en-US" dirty="0"/>
              <a:t>：透過精準照顧，避免不必要的醫療開銷。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DEEA2-1C1B-AA84-C19D-C34A04C6EB6F}"/>
              </a:ext>
            </a:extLst>
          </p:cNvPr>
          <p:cNvSpPr txBox="1"/>
          <p:nvPr/>
        </p:nvSpPr>
        <p:spPr>
          <a:xfrm>
            <a:off x="844334" y="1872850"/>
            <a:ext cx="716682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科學化管理</a:t>
            </a:r>
            <a:r>
              <a:rPr lang="zh-TW" altLang="en-US" dirty="0"/>
              <a:t>：數據驅動決策，讓新手飼主也能透過</a:t>
            </a:r>
            <a:r>
              <a:rPr lang="en-US" altLang="zh-TW" dirty="0"/>
              <a:t>AI</a:t>
            </a:r>
            <a:r>
              <a:rPr lang="zh-TW" altLang="en-US" dirty="0"/>
              <a:t>的輔助，有效的照護寵物。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F95AC0-DDB7-12C7-FE0A-2CDD825A95E8}"/>
              </a:ext>
            </a:extLst>
          </p:cNvPr>
          <p:cNvSpPr txBox="1"/>
          <p:nvPr/>
        </p:nvSpPr>
        <p:spPr>
          <a:xfrm>
            <a:off x="844334" y="2528222"/>
            <a:ext cx="491744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健康保障</a:t>
            </a:r>
            <a:r>
              <a:rPr lang="zh-TW" altLang="en-US" dirty="0"/>
              <a:t>：異常提早預警，延長寵物壽命與提升生活品質。</a:t>
            </a:r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DF94CA-48D8-4104-E04C-F60DB1E24466}"/>
              </a:ext>
            </a:extLst>
          </p:cNvPr>
          <p:cNvSpPr txBox="1"/>
          <p:nvPr/>
        </p:nvSpPr>
        <p:spPr>
          <a:xfrm>
            <a:off x="844334" y="3183594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社會效益</a:t>
            </a:r>
            <a:r>
              <a:rPr lang="zh-TW" altLang="en-US" dirty="0"/>
              <a:t>：減少流浪動物問題，推動人寵和諧共生。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920;p67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latin typeface="標楷體" panose="03000509000000000000" pitchFamily="65" charset="-120"/>
                <a:ea typeface="標楷體" panose="03000509000000000000" pitchFamily="65" charset="-120"/>
              </a:rPr>
              <a:t>市場可行性評估</a:t>
            </a:r>
          </a:p>
        </p:txBody>
      </p:sp>
      <p:grpSp>
        <p:nvGrpSpPr>
          <p:cNvPr id="679" name="群組"/>
          <p:cNvGrpSpPr/>
          <p:nvPr/>
        </p:nvGrpSpPr>
        <p:grpSpPr>
          <a:xfrm>
            <a:off x="1461238" y="956094"/>
            <a:ext cx="6191864" cy="3653564"/>
            <a:chOff x="0" y="0"/>
            <a:chExt cx="6191862" cy="3653563"/>
          </a:xfrm>
        </p:grpSpPr>
        <p:sp>
          <p:nvSpPr>
            <p:cNvPr id="654" name="Google Shape;921;p67"/>
            <p:cNvSpPr txBox="1"/>
            <p:nvPr/>
          </p:nvSpPr>
          <p:spPr>
            <a:xfrm>
              <a:off x="1311" y="2914932"/>
              <a:ext cx="1711501" cy="738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pPr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AI辨識可支援台灣常見之飼養貓狗種類</a:t>
              </a:r>
              <a:b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(詳見附錄)</a:t>
              </a:r>
            </a:p>
          </p:txBody>
        </p:sp>
        <p:sp>
          <p:nvSpPr>
            <p:cNvPr id="655" name="Google Shape;922;p67"/>
            <p:cNvSpPr txBox="1"/>
            <p:nvPr/>
          </p:nvSpPr>
          <p:spPr>
            <a:xfrm>
              <a:off x="4479011" y="2916118"/>
              <a:ext cx="1711501" cy="553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lvl1pPr>
            </a:lstStyle>
            <a:p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112年較110年貓狗飼養數成長50%與19%</a:t>
              </a:r>
            </a:p>
          </p:txBody>
        </p:sp>
        <p:sp>
          <p:nvSpPr>
            <p:cNvPr id="656" name="Google Shape;923;p67"/>
            <p:cNvSpPr txBox="1"/>
            <p:nvPr/>
          </p:nvSpPr>
          <p:spPr>
            <a:xfrm>
              <a:off x="0" y="2514609"/>
              <a:ext cx="1714201" cy="492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支援寵物種類</a:t>
              </a:r>
            </a:p>
          </p:txBody>
        </p:sp>
        <p:sp>
          <p:nvSpPr>
            <p:cNvPr id="657" name="Google Shape;924;p67"/>
            <p:cNvSpPr txBox="1"/>
            <p:nvPr/>
          </p:nvSpPr>
          <p:spPr>
            <a:xfrm>
              <a:off x="4477661" y="2463809"/>
              <a:ext cx="1714201" cy="492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市場潛力</a:t>
              </a:r>
            </a:p>
          </p:txBody>
        </p:sp>
        <p:grpSp>
          <p:nvGrpSpPr>
            <p:cNvPr id="660" name="Google Shape;925;p67"/>
            <p:cNvGrpSpPr/>
            <p:nvPr/>
          </p:nvGrpSpPr>
          <p:grpSpPr>
            <a:xfrm>
              <a:off x="387111" y="1783056"/>
              <a:ext cx="939901" cy="640051"/>
              <a:chOff x="0" y="0"/>
              <a:chExt cx="939899" cy="640049"/>
            </a:xfrm>
          </p:grpSpPr>
          <p:sp>
            <p:nvSpPr>
              <p:cNvPr id="658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59" name="1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rPr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</a:p>
            </p:txBody>
          </p:sp>
        </p:grpSp>
        <p:grpSp>
          <p:nvGrpSpPr>
            <p:cNvPr id="663" name="Google Shape;926;p67"/>
            <p:cNvGrpSpPr/>
            <p:nvPr/>
          </p:nvGrpSpPr>
          <p:grpSpPr>
            <a:xfrm>
              <a:off x="4864861" y="1783056"/>
              <a:ext cx="939901" cy="640051"/>
              <a:chOff x="0" y="0"/>
              <a:chExt cx="939899" cy="640049"/>
            </a:xfrm>
          </p:grpSpPr>
          <p:sp>
            <p:nvSpPr>
              <p:cNvPr id="661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62" name="3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rPr>
                    <a:latin typeface="標楷體" panose="03000509000000000000" pitchFamily="65" charset="-120"/>
                    <a:ea typeface="標楷體" panose="03000509000000000000" pitchFamily="65" charset="-120"/>
                  </a:rPr>
                  <a:t>3</a:t>
                </a:r>
              </a:p>
            </p:txBody>
          </p:sp>
        </p:grpSp>
        <p:grpSp>
          <p:nvGrpSpPr>
            <p:cNvPr id="666" name="Google Shape;927;p67"/>
            <p:cNvGrpSpPr/>
            <p:nvPr/>
          </p:nvGrpSpPr>
          <p:grpSpPr>
            <a:xfrm>
              <a:off x="2268473" y="521329"/>
              <a:ext cx="1684578" cy="483904"/>
              <a:chOff x="0" y="0"/>
              <a:chExt cx="1684576" cy="483902"/>
            </a:xfrm>
          </p:grpSpPr>
          <p:sp>
            <p:nvSpPr>
              <p:cNvPr id="664" name="矩形"/>
              <p:cNvSpPr/>
              <p:nvPr/>
            </p:nvSpPr>
            <p:spPr>
              <a:xfrm>
                <a:off x="0" y="7480"/>
                <a:ext cx="1684577" cy="476423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b">
                <a:noAutofit/>
              </a:bodyPr>
              <a:lstStyle/>
              <a:p>
                <a:pPr algn="ctr">
                  <a:defRPr sz="2000"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65" name="Evaluation"/>
              <p:cNvSpPr txBox="1"/>
              <p:nvPr/>
            </p:nvSpPr>
            <p:spPr>
              <a:xfrm>
                <a:off x="4680" y="0"/>
                <a:ext cx="1675216" cy="47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b">
                <a:noAutofit/>
              </a:bodyPr>
              <a:lstStyle>
                <a:lvl1pPr algn="ctr">
                  <a:defRPr sz="2000"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rPr>
                    <a:latin typeface="標楷體" panose="03000509000000000000" pitchFamily="65" charset="-120"/>
                    <a:ea typeface="標楷體" panose="03000509000000000000" pitchFamily="65" charset="-120"/>
                  </a:rPr>
                  <a:t>Evaluation</a:t>
                </a:r>
              </a:p>
            </p:txBody>
          </p:sp>
        </p:grpSp>
        <p:sp>
          <p:nvSpPr>
            <p:cNvPr id="680" name="Google Shape;928;p67"/>
            <p:cNvSpPr/>
            <p:nvPr/>
          </p:nvSpPr>
          <p:spPr>
            <a:xfrm>
              <a:off x="855980" y="763270"/>
              <a:ext cx="1407161" cy="10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1" name="Google Shape;929;p67"/>
            <p:cNvSpPr/>
            <p:nvPr/>
          </p:nvSpPr>
          <p:spPr>
            <a:xfrm>
              <a:off x="3957320" y="763270"/>
              <a:ext cx="1376680" cy="10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69" name="Google Shape;930;p67"/>
            <p:cNvSpPr txBox="1"/>
            <p:nvPr/>
          </p:nvSpPr>
          <p:spPr>
            <a:xfrm>
              <a:off x="1903384" y="2878018"/>
              <a:ext cx="2386607" cy="738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pPr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若以嵌入式系統取代傳統電腦則Webcam + 嵌入式系統 + 感測器</a:t>
              </a:r>
              <a:b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成本有機會壓縮至5000元以內</a:t>
              </a:r>
            </a:p>
          </p:txBody>
        </p:sp>
        <p:sp>
          <p:nvSpPr>
            <p:cNvPr id="670" name="Google Shape;931;p67"/>
            <p:cNvSpPr txBox="1"/>
            <p:nvPr/>
          </p:nvSpPr>
          <p:spPr>
            <a:xfrm>
              <a:off x="2241087" y="2489209"/>
              <a:ext cx="1711201" cy="492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rPr>
                  <a:latin typeface="標楷體" panose="03000509000000000000" pitchFamily="65" charset="-120"/>
                  <a:ea typeface="標楷體" panose="03000509000000000000" pitchFamily="65" charset="-120"/>
                </a:rPr>
                <a:t>成本</a:t>
              </a:r>
            </a:p>
          </p:txBody>
        </p:sp>
        <p:grpSp>
          <p:nvGrpSpPr>
            <p:cNvPr id="673" name="Google Shape;932;p67"/>
            <p:cNvGrpSpPr/>
            <p:nvPr/>
          </p:nvGrpSpPr>
          <p:grpSpPr>
            <a:xfrm>
              <a:off x="2626000" y="1783056"/>
              <a:ext cx="939901" cy="640051"/>
              <a:chOff x="0" y="0"/>
              <a:chExt cx="939899" cy="640049"/>
            </a:xfrm>
          </p:grpSpPr>
          <p:sp>
            <p:nvSpPr>
              <p:cNvPr id="671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72" name="2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rPr>
                    <a:latin typeface="標楷體" panose="03000509000000000000" pitchFamily="65" charset="-120"/>
                    <a:ea typeface="標楷體" panose="03000509000000000000" pitchFamily="65" charset="-120"/>
                  </a:rPr>
                  <a:t>2</a:t>
                </a:r>
              </a:p>
            </p:txBody>
          </p:sp>
        </p:grpSp>
        <p:sp>
          <p:nvSpPr>
            <p:cNvPr id="682" name="Google Shape;933;p67"/>
            <p:cNvSpPr/>
            <p:nvPr/>
          </p:nvSpPr>
          <p:spPr>
            <a:xfrm>
              <a:off x="3099488" y="1009882"/>
              <a:ext cx="8548" cy="77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675" name="影像" descr="影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675" y="0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6" name="影像" descr="影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49" y="1865069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影像" descr="影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8675" y="1865069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影像" descr="影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124" y="1833856"/>
              <a:ext cx="538451" cy="538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50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744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5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6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7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9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5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19" y="1003755"/>
            <a:ext cx="4533365" cy="3400023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Google Shape;420;p46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/>
          <a:p>
            <a:r>
              <a:t>AI模型支援之種類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et's Celebrate Take Your Dog to Work Day! by Slidesgo">
  <a:themeElements>
    <a:clrScheme name="Let's Celebrate Take Your Dog to Work Day! by Slidesgo">
      <a:dk1>
        <a:srgbClr val="1F1F1F"/>
      </a:dk1>
      <a:lt1>
        <a:srgbClr val="743225"/>
      </a:lt1>
      <a:dk2>
        <a:srgbClr val="A7A7A7"/>
      </a:dk2>
      <a:lt2>
        <a:srgbClr val="535353"/>
      </a:lt2>
      <a:accent1>
        <a:srgbClr val="743225"/>
      </a:accent1>
      <a:accent2>
        <a:srgbClr val="8F8F8F"/>
      </a:accent2>
      <a:accent3>
        <a:srgbClr val="6E6E6E"/>
      </a:accent3>
      <a:accent4>
        <a:srgbClr val="4D4D4D"/>
      </a:accent4>
      <a:accent5>
        <a:srgbClr val="2B2B2B"/>
      </a:accent5>
      <a:accent6>
        <a:srgbClr val="0A0A0A"/>
      </a:accent6>
      <a:hlink>
        <a:srgbClr val="0000FF"/>
      </a:hlink>
      <a:folHlink>
        <a:srgbClr val="FF00FF"/>
      </a:folHlink>
    </a:clrScheme>
    <a:fontScheme name="Let's Celebrate Take Your Dog to Work Day!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et's Celebrate Take Your Dog to Work Day!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D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t's Celebrate Take Your Dog to Work Day! by Slidesgo">
  <a:themeElements>
    <a:clrScheme name="Let's Celebrate Take Your Dog to Work Day!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43225"/>
      </a:accent1>
      <a:accent2>
        <a:srgbClr val="8F8F8F"/>
      </a:accent2>
      <a:accent3>
        <a:srgbClr val="6E6E6E"/>
      </a:accent3>
      <a:accent4>
        <a:srgbClr val="4D4D4D"/>
      </a:accent4>
      <a:accent5>
        <a:srgbClr val="2B2B2B"/>
      </a:accent5>
      <a:accent6>
        <a:srgbClr val="0A0A0A"/>
      </a:accent6>
      <a:hlink>
        <a:srgbClr val="0000FF"/>
      </a:hlink>
      <a:folHlink>
        <a:srgbClr val="FF00FF"/>
      </a:folHlink>
    </a:clrScheme>
    <a:fontScheme name="Let's Celebrate Take Your Dog to Work Day!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et's Celebrate Take Your Dog to Work Day!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D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476</Words>
  <Application>Microsoft Office PowerPoint</Application>
  <PresentationFormat>如螢幕大小 (16:9)</PresentationFormat>
  <Paragraphs>83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Anek Devanagari</vt:lpstr>
      <vt:lpstr>標楷體</vt:lpstr>
      <vt:lpstr>Arial</vt:lpstr>
      <vt:lpstr>Calibri</vt:lpstr>
      <vt:lpstr>Helvetica</vt:lpstr>
      <vt:lpstr>Libre Baskerville</vt:lpstr>
      <vt:lpstr>Let's Celebrate Take Your Dog to Work Day! by Slidesgo</vt:lpstr>
      <vt:lpstr>AIPet 居家智慧寵物照顧系統</vt:lpstr>
      <vt:lpstr>提案動機</vt:lpstr>
      <vt:lpstr>提案目的</vt:lpstr>
      <vt:lpstr>PowerPoint 簡報</vt:lpstr>
      <vt:lpstr>PowerPoint 簡報</vt:lpstr>
      <vt:lpstr>痛點分析</vt:lpstr>
      <vt:lpstr>成效預估</vt:lpstr>
      <vt:lpstr>市場可行性評估</vt:lpstr>
      <vt:lpstr>AI模型支援之種類</vt:lpstr>
      <vt:lpstr>全國家犬貓飼養數量最新推估結果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AIPet 居家智慧寵物照顧系統</dc:title>
  <cp:lastModifiedBy>Anderson Chen</cp:lastModifiedBy>
  <cp:revision>4</cp:revision>
  <dcterms:modified xsi:type="dcterms:W3CDTF">2025-09-18T02:38:03Z</dcterms:modified>
</cp:coreProperties>
</file>